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handoutMasterIdLst>
    <p:handoutMasterId r:id="rId15"/>
  </p:handoutMasterIdLst>
  <p:sldIdLst>
    <p:sldId id="256" r:id="rId2"/>
    <p:sldId id="261" r:id="rId3"/>
    <p:sldId id="264" r:id="rId4"/>
    <p:sldId id="260" r:id="rId5"/>
    <p:sldId id="265" r:id="rId6"/>
    <p:sldId id="263" r:id="rId7"/>
    <p:sldId id="262" r:id="rId8"/>
    <p:sldId id="266" r:id="rId9"/>
    <p:sldId id="267" r:id="rId10"/>
    <p:sldId id="271" r:id="rId11"/>
    <p:sldId id="268" r:id="rId12"/>
    <p:sldId id="270" r:id="rId13"/>
  </p:sldIdLst>
  <p:sldSz cx="9144000" cy="6858000" type="screen4x3"/>
  <p:notesSz cx="6669088" cy="9928225"/>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822" y="-30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net1.cec.eu.int\jrc-services\SVQ-Users\matusmo\My%20Documents\Beyond%20EU\S3SDG.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Smart </a:t>
            </a:r>
            <a:r>
              <a:rPr lang="en-US" dirty="0" err="1" smtClean="0"/>
              <a:t>Specialisation</a:t>
            </a:r>
            <a:r>
              <a:rPr lang="pl-PL" dirty="0" smtClean="0"/>
              <a:t> </a:t>
            </a:r>
            <a:r>
              <a:rPr lang="pl-PL" dirty="0" err="1"/>
              <a:t>priorities</a:t>
            </a:r>
            <a:r>
              <a:rPr lang="pl-PL" dirty="0"/>
              <a:t> in the EU</a:t>
            </a:r>
            <a:r>
              <a:rPr lang="en-US" dirty="0"/>
              <a:t> </a:t>
            </a:r>
          </a:p>
        </c:rich>
      </c:tx>
      <c:layout/>
      <c:overlay val="0"/>
    </c:title>
    <c:autoTitleDeleted val="0"/>
    <c:plotArea>
      <c:layout/>
      <c:barChart>
        <c:barDir val="bar"/>
        <c:grouping val="stacked"/>
        <c:varyColors val="0"/>
        <c:ser>
          <c:idx val="0"/>
          <c:order val="0"/>
          <c:tx>
            <c:strRef>
              <c:f>Sheet1!$L$1</c:f>
              <c:strCache>
                <c:ptCount val="1"/>
                <c:pt idx="0">
                  <c:v>Food security</c:v>
                </c:pt>
              </c:strCache>
            </c:strRef>
          </c:tx>
          <c:spPr>
            <a:solidFill>
              <a:schemeClr val="accent1"/>
            </a:solidFill>
          </c:spPr>
          <c:invertIfNegative val="0"/>
          <c:dPt>
            <c:idx val="0"/>
            <c:invertIfNegative val="0"/>
            <c:bubble3D val="0"/>
            <c:spPr>
              <a:solidFill>
                <a:srgbClr val="FF5050"/>
              </a:solidFill>
            </c:spPr>
          </c:dPt>
          <c:dPt>
            <c:idx val="3"/>
            <c:invertIfNegative val="0"/>
            <c:bubble3D val="0"/>
            <c:spPr>
              <a:solidFill>
                <a:srgbClr val="30A6BE"/>
              </a:solidFill>
            </c:spPr>
          </c:dPt>
          <c:dPt>
            <c:idx val="4"/>
            <c:invertIfNegative val="0"/>
            <c:bubble3D val="0"/>
            <c:spPr>
              <a:solidFill>
                <a:schemeClr val="bg2">
                  <a:lumMod val="75000"/>
                </a:schemeClr>
              </a:solidFill>
            </c:spPr>
          </c:dPt>
          <c:cat>
            <c:strRef>
              <c:f>Sheet1!$K$2:$K$7</c:f>
              <c:strCache>
                <c:ptCount val="6"/>
                <c:pt idx="0">
                  <c:v>Food</c:v>
                </c:pt>
                <c:pt idx="1">
                  <c:v>Health</c:v>
                </c:pt>
                <c:pt idx="2">
                  <c:v>Water</c:v>
                </c:pt>
                <c:pt idx="3">
                  <c:v>Education</c:v>
                </c:pt>
                <c:pt idx="4">
                  <c:v>Energy</c:v>
                </c:pt>
                <c:pt idx="5">
                  <c:v>Urban</c:v>
                </c:pt>
              </c:strCache>
            </c:strRef>
          </c:cat>
          <c:val>
            <c:numRef>
              <c:f>Sheet1!$L$2:$L$7</c:f>
              <c:numCache>
                <c:formatCode>General</c:formatCode>
                <c:ptCount val="6"/>
                <c:pt idx="0">
                  <c:v>8</c:v>
                </c:pt>
                <c:pt idx="1">
                  <c:v>125</c:v>
                </c:pt>
                <c:pt idx="3">
                  <c:v>14</c:v>
                </c:pt>
                <c:pt idx="4">
                  <c:v>173</c:v>
                </c:pt>
              </c:numCache>
            </c:numRef>
          </c:val>
        </c:ser>
        <c:ser>
          <c:idx val="1"/>
          <c:order val="1"/>
          <c:tx>
            <c:strRef>
              <c:f>Sheet1!$M$1</c:f>
              <c:strCache>
                <c:ptCount val="1"/>
                <c:pt idx="0">
                  <c:v>Sustainable agriculture</c:v>
                </c:pt>
              </c:strCache>
            </c:strRef>
          </c:tx>
          <c:spPr>
            <a:solidFill>
              <a:srgbClr val="FF5050"/>
            </a:solidFill>
          </c:spPr>
          <c:invertIfNegative val="0"/>
          <c:cat>
            <c:strRef>
              <c:f>Sheet1!$K$2:$K$7</c:f>
              <c:strCache>
                <c:ptCount val="6"/>
                <c:pt idx="0">
                  <c:v>Food</c:v>
                </c:pt>
                <c:pt idx="1">
                  <c:v>Health</c:v>
                </c:pt>
                <c:pt idx="2">
                  <c:v>Water</c:v>
                </c:pt>
                <c:pt idx="3">
                  <c:v>Education</c:v>
                </c:pt>
                <c:pt idx="4">
                  <c:v>Energy</c:v>
                </c:pt>
                <c:pt idx="5">
                  <c:v>Urban</c:v>
                </c:pt>
              </c:strCache>
            </c:strRef>
          </c:cat>
          <c:val>
            <c:numRef>
              <c:f>Sheet1!$M$2:$M$7</c:f>
              <c:numCache>
                <c:formatCode>General</c:formatCode>
                <c:ptCount val="6"/>
                <c:pt idx="0">
                  <c:v>4</c:v>
                </c:pt>
              </c:numCache>
            </c:numRef>
          </c:val>
        </c:ser>
        <c:ser>
          <c:idx val="2"/>
          <c:order val="2"/>
          <c:tx>
            <c:strRef>
              <c:f>Sheet1!$N$1</c:f>
              <c:strCache>
                <c:ptCount val="1"/>
                <c:pt idx="0">
                  <c:v>Agri-food</c:v>
                </c:pt>
              </c:strCache>
            </c:strRef>
          </c:tx>
          <c:spPr>
            <a:solidFill>
              <a:srgbClr val="FF5050"/>
            </a:solidFill>
          </c:spPr>
          <c:invertIfNegative val="0"/>
          <c:cat>
            <c:strRef>
              <c:f>Sheet1!$K$2:$K$7</c:f>
              <c:strCache>
                <c:ptCount val="6"/>
                <c:pt idx="0">
                  <c:v>Food</c:v>
                </c:pt>
                <c:pt idx="1">
                  <c:v>Health</c:v>
                </c:pt>
                <c:pt idx="2">
                  <c:v>Water</c:v>
                </c:pt>
                <c:pt idx="3">
                  <c:v>Education</c:v>
                </c:pt>
                <c:pt idx="4">
                  <c:v>Energy</c:v>
                </c:pt>
                <c:pt idx="5">
                  <c:v>Urban</c:v>
                </c:pt>
              </c:strCache>
            </c:strRef>
          </c:cat>
          <c:val>
            <c:numRef>
              <c:f>Sheet1!$N$2:$N$7</c:f>
              <c:numCache>
                <c:formatCode>General</c:formatCode>
                <c:ptCount val="6"/>
                <c:pt idx="0">
                  <c:v>23</c:v>
                </c:pt>
              </c:numCache>
            </c:numRef>
          </c:val>
        </c:ser>
        <c:ser>
          <c:idx val="3"/>
          <c:order val="3"/>
          <c:tx>
            <c:strRef>
              <c:f>Sheet1!$O$1</c:f>
              <c:strCache>
                <c:ptCount val="1"/>
                <c:pt idx="0">
                  <c:v>Agriculture</c:v>
                </c:pt>
              </c:strCache>
            </c:strRef>
          </c:tx>
          <c:spPr>
            <a:solidFill>
              <a:srgbClr val="FF5050"/>
            </a:solidFill>
          </c:spPr>
          <c:invertIfNegative val="0"/>
          <c:cat>
            <c:strRef>
              <c:f>Sheet1!$K$2:$K$7</c:f>
              <c:strCache>
                <c:ptCount val="6"/>
                <c:pt idx="0">
                  <c:v>Food</c:v>
                </c:pt>
                <c:pt idx="1">
                  <c:v>Health</c:v>
                </c:pt>
                <c:pt idx="2">
                  <c:v>Water</c:v>
                </c:pt>
                <c:pt idx="3">
                  <c:v>Education</c:v>
                </c:pt>
                <c:pt idx="4">
                  <c:v>Energy</c:v>
                </c:pt>
                <c:pt idx="5">
                  <c:v>Urban</c:v>
                </c:pt>
              </c:strCache>
            </c:strRef>
          </c:cat>
          <c:val>
            <c:numRef>
              <c:f>Sheet1!$O$2:$O$7</c:f>
              <c:numCache>
                <c:formatCode>General</c:formatCode>
                <c:ptCount val="6"/>
                <c:pt idx="0">
                  <c:v>34</c:v>
                </c:pt>
              </c:numCache>
            </c:numRef>
          </c:val>
        </c:ser>
        <c:ser>
          <c:idx val="4"/>
          <c:order val="4"/>
          <c:tx>
            <c:strRef>
              <c:f>Sheet1!$P$1</c:f>
              <c:strCache>
                <c:ptCount val="1"/>
                <c:pt idx="0">
                  <c:v>Food </c:v>
                </c:pt>
              </c:strCache>
            </c:strRef>
          </c:tx>
          <c:spPr>
            <a:solidFill>
              <a:srgbClr val="FF5050"/>
            </a:solidFill>
          </c:spPr>
          <c:invertIfNegative val="0"/>
          <c:cat>
            <c:strRef>
              <c:f>Sheet1!$K$2:$K$7</c:f>
              <c:strCache>
                <c:ptCount val="6"/>
                <c:pt idx="0">
                  <c:v>Food</c:v>
                </c:pt>
                <c:pt idx="1">
                  <c:v>Health</c:v>
                </c:pt>
                <c:pt idx="2">
                  <c:v>Water</c:v>
                </c:pt>
                <c:pt idx="3">
                  <c:v>Education</c:v>
                </c:pt>
                <c:pt idx="4">
                  <c:v>Energy</c:v>
                </c:pt>
                <c:pt idx="5">
                  <c:v>Urban</c:v>
                </c:pt>
              </c:strCache>
            </c:strRef>
          </c:cat>
          <c:val>
            <c:numRef>
              <c:f>Sheet1!$P$2:$P$7</c:f>
              <c:numCache>
                <c:formatCode>General</c:formatCode>
                <c:ptCount val="6"/>
                <c:pt idx="0">
                  <c:v>99</c:v>
                </c:pt>
              </c:numCache>
            </c:numRef>
          </c:val>
        </c:ser>
        <c:ser>
          <c:idx val="5"/>
          <c:order val="5"/>
          <c:tx>
            <c:strRef>
              <c:f>Sheet1!$Q$1</c:f>
              <c:strCache>
                <c:ptCount val="1"/>
                <c:pt idx="0">
                  <c:v>Water management</c:v>
                </c:pt>
              </c:strCache>
            </c:strRef>
          </c:tx>
          <c:spPr>
            <a:solidFill>
              <a:schemeClr val="accent6">
                <a:lumMod val="75000"/>
              </a:schemeClr>
            </a:solidFill>
          </c:spPr>
          <c:invertIfNegative val="0"/>
          <c:cat>
            <c:strRef>
              <c:f>Sheet1!$K$2:$K$7</c:f>
              <c:strCache>
                <c:ptCount val="6"/>
                <c:pt idx="0">
                  <c:v>Food</c:v>
                </c:pt>
                <c:pt idx="1">
                  <c:v>Health</c:v>
                </c:pt>
                <c:pt idx="2">
                  <c:v>Water</c:v>
                </c:pt>
                <c:pt idx="3">
                  <c:v>Education</c:v>
                </c:pt>
                <c:pt idx="4">
                  <c:v>Energy</c:v>
                </c:pt>
                <c:pt idx="5">
                  <c:v>Urban</c:v>
                </c:pt>
              </c:strCache>
            </c:strRef>
          </c:cat>
          <c:val>
            <c:numRef>
              <c:f>Sheet1!$Q$2:$Q$7</c:f>
              <c:numCache>
                <c:formatCode>General</c:formatCode>
                <c:ptCount val="6"/>
                <c:pt idx="2">
                  <c:v>5</c:v>
                </c:pt>
              </c:numCache>
            </c:numRef>
          </c:val>
        </c:ser>
        <c:ser>
          <c:idx val="6"/>
          <c:order val="6"/>
          <c:tx>
            <c:strRef>
              <c:f>Sheet1!$R$1</c:f>
              <c:strCache>
                <c:ptCount val="1"/>
                <c:pt idx="0">
                  <c:v>Water</c:v>
                </c:pt>
              </c:strCache>
            </c:strRef>
          </c:tx>
          <c:spPr>
            <a:solidFill>
              <a:schemeClr val="accent6">
                <a:lumMod val="75000"/>
              </a:schemeClr>
            </a:solidFill>
          </c:spPr>
          <c:invertIfNegative val="0"/>
          <c:cat>
            <c:strRef>
              <c:f>Sheet1!$K$2:$K$7</c:f>
              <c:strCache>
                <c:ptCount val="6"/>
                <c:pt idx="0">
                  <c:v>Food</c:v>
                </c:pt>
                <c:pt idx="1">
                  <c:v>Health</c:v>
                </c:pt>
                <c:pt idx="2">
                  <c:v>Water</c:v>
                </c:pt>
                <c:pt idx="3">
                  <c:v>Education</c:v>
                </c:pt>
                <c:pt idx="4">
                  <c:v>Energy</c:v>
                </c:pt>
                <c:pt idx="5">
                  <c:v>Urban</c:v>
                </c:pt>
              </c:strCache>
            </c:strRef>
          </c:cat>
          <c:val>
            <c:numRef>
              <c:f>Sheet1!$R$2:$R$7</c:f>
              <c:numCache>
                <c:formatCode>General</c:formatCode>
                <c:ptCount val="6"/>
                <c:pt idx="2">
                  <c:v>45</c:v>
                </c:pt>
              </c:numCache>
            </c:numRef>
          </c:val>
        </c:ser>
        <c:ser>
          <c:idx val="7"/>
          <c:order val="7"/>
          <c:tx>
            <c:strRef>
              <c:f>Sheet1!$S$1</c:f>
              <c:strCache>
                <c:ptCount val="1"/>
                <c:pt idx="0">
                  <c:v>Urban</c:v>
                </c:pt>
              </c:strCache>
            </c:strRef>
          </c:tx>
          <c:spPr>
            <a:solidFill>
              <a:srgbClr val="BD92DE"/>
            </a:solidFill>
          </c:spPr>
          <c:invertIfNegative val="0"/>
          <c:cat>
            <c:strRef>
              <c:f>Sheet1!$K$2:$K$7</c:f>
              <c:strCache>
                <c:ptCount val="6"/>
                <c:pt idx="0">
                  <c:v>Food</c:v>
                </c:pt>
                <c:pt idx="1">
                  <c:v>Health</c:v>
                </c:pt>
                <c:pt idx="2">
                  <c:v>Water</c:v>
                </c:pt>
                <c:pt idx="3">
                  <c:v>Education</c:v>
                </c:pt>
                <c:pt idx="4">
                  <c:v>Energy</c:v>
                </c:pt>
                <c:pt idx="5">
                  <c:v>Urban</c:v>
                </c:pt>
              </c:strCache>
            </c:strRef>
          </c:cat>
          <c:val>
            <c:numRef>
              <c:f>Sheet1!$S$2:$S$7</c:f>
              <c:numCache>
                <c:formatCode>General</c:formatCode>
                <c:ptCount val="6"/>
                <c:pt idx="5">
                  <c:v>12</c:v>
                </c:pt>
              </c:numCache>
            </c:numRef>
          </c:val>
        </c:ser>
        <c:ser>
          <c:idx val="8"/>
          <c:order val="8"/>
          <c:tx>
            <c:strRef>
              <c:f>Sheet1!$T$1</c:f>
              <c:strCache>
                <c:ptCount val="1"/>
                <c:pt idx="0">
                  <c:v>City</c:v>
                </c:pt>
              </c:strCache>
            </c:strRef>
          </c:tx>
          <c:spPr>
            <a:solidFill>
              <a:srgbClr val="BD92DE"/>
            </a:solidFill>
          </c:spPr>
          <c:invertIfNegative val="0"/>
          <c:cat>
            <c:strRef>
              <c:f>Sheet1!$K$2:$K$7</c:f>
              <c:strCache>
                <c:ptCount val="6"/>
                <c:pt idx="0">
                  <c:v>Food</c:v>
                </c:pt>
                <c:pt idx="1">
                  <c:v>Health</c:v>
                </c:pt>
                <c:pt idx="2">
                  <c:v>Water</c:v>
                </c:pt>
                <c:pt idx="3">
                  <c:v>Education</c:v>
                </c:pt>
                <c:pt idx="4">
                  <c:v>Energy</c:v>
                </c:pt>
                <c:pt idx="5">
                  <c:v>Urban</c:v>
                </c:pt>
              </c:strCache>
            </c:strRef>
          </c:cat>
          <c:val>
            <c:numRef>
              <c:f>Sheet1!$T$2:$T$7</c:f>
              <c:numCache>
                <c:formatCode>General</c:formatCode>
                <c:ptCount val="6"/>
                <c:pt idx="5">
                  <c:v>4</c:v>
                </c:pt>
              </c:numCache>
            </c:numRef>
          </c:val>
        </c:ser>
        <c:dLbls>
          <c:showLegendKey val="0"/>
          <c:showVal val="0"/>
          <c:showCatName val="0"/>
          <c:showSerName val="0"/>
          <c:showPercent val="0"/>
          <c:showBubbleSize val="0"/>
        </c:dLbls>
        <c:gapWidth val="55"/>
        <c:overlap val="100"/>
        <c:axId val="333729152"/>
        <c:axId val="334686080"/>
      </c:barChart>
      <c:catAx>
        <c:axId val="333729152"/>
        <c:scaling>
          <c:orientation val="minMax"/>
        </c:scaling>
        <c:delete val="0"/>
        <c:axPos val="l"/>
        <c:majorTickMark val="none"/>
        <c:minorTickMark val="none"/>
        <c:tickLblPos val="nextTo"/>
        <c:txPr>
          <a:bodyPr/>
          <a:lstStyle/>
          <a:p>
            <a:pPr>
              <a:defRPr b="1"/>
            </a:pPr>
            <a:endParaRPr lang="en-US"/>
          </a:p>
        </c:txPr>
        <c:crossAx val="334686080"/>
        <c:crosses val="autoZero"/>
        <c:auto val="1"/>
        <c:lblAlgn val="ctr"/>
        <c:lblOffset val="100"/>
        <c:noMultiLvlLbl val="0"/>
      </c:catAx>
      <c:valAx>
        <c:axId val="334686080"/>
        <c:scaling>
          <c:orientation val="minMax"/>
        </c:scaling>
        <c:delete val="0"/>
        <c:axPos val="b"/>
        <c:majorGridlines>
          <c:spPr>
            <a:ln>
              <a:noFill/>
            </a:ln>
          </c:spPr>
        </c:majorGridlines>
        <c:numFmt formatCode="General" sourceLinked="1"/>
        <c:majorTickMark val="none"/>
        <c:minorTickMark val="none"/>
        <c:tickLblPos val="nextTo"/>
        <c:crossAx val="333729152"/>
        <c:crosses val="autoZero"/>
        <c:crossBetween val="between"/>
      </c:valAx>
    </c:plotArea>
    <c:plotVisOnly val="1"/>
    <c:dispBlanksAs val="gap"/>
    <c:showDLblsOverMax val="0"/>
  </c:chart>
  <c:spPr>
    <a:solidFill>
      <a:schemeClr val="accent4">
        <a:lumMod val="40000"/>
        <a:lumOff val="60000"/>
      </a:schemeClr>
    </a:solidFill>
  </c:sp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9014988-9FB2-4647-B65E-3D261C2247BB}" type="doc">
      <dgm:prSet loTypeId="urn:microsoft.com/office/officeart/2005/8/layout/hChevron3" loCatId="process" qsTypeId="urn:microsoft.com/office/officeart/2005/8/quickstyle/simple3" qsCatId="simple" csTypeId="urn:microsoft.com/office/officeart/2005/8/colors/accent2_5" csCatId="accent2" phldr="1"/>
      <dgm:spPr/>
    </dgm:pt>
    <dgm:pt modelId="{E41EC3D1-9CEF-4860-80B6-6208E3363F63}">
      <dgm:prSet phldrT="[Text]" custT="1"/>
      <dgm:spPr/>
      <dgm:t>
        <a:bodyPr/>
        <a:lstStyle/>
        <a:p>
          <a:pPr algn="ctr">
            <a:lnSpc>
              <a:spcPct val="90000"/>
            </a:lnSpc>
            <a:spcBef>
              <a:spcPts val="600"/>
            </a:spcBef>
            <a:spcAft>
              <a:spcPts val="0"/>
            </a:spcAft>
          </a:pPr>
          <a:r>
            <a:rPr lang="en-GB" sz="1800" b="1" noProof="0" dirty="0" smtClean="0">
              <a:solidFill>
                <a:srgbClr val="002060"/>
              </a:solidFill>
              <a:latin typeface="Calibri" panose="020F0502020204030204" pitchFamily="34" charset="0"/>
            </a:rPr>
            <a:t>Cross-cutting aspects</a:t>
          </a:r>
        </a:p>
        <a:p>
          <a:pPr algn="ctr">
            <a:lnSpc>
              <a:spcPct val="90000"/>
            </a:lnSpc>
            <a:spcBef>
              <a:spcPts val="600"/>
            </a:spcBef>
            <a:spcAft>
              <a:spcPts val="0"/>
            </a:spcAft>
          </a:pPr>
          <a:r>
            <a:rPr lang="en-GB" sz="1800" spc="-50" baseline="0" noProof="0" dirty="0" smtClean="0">
              <a:solidFill>
                <a:srgbClr val="002060"/>
              </a:solidFill>
              <a:latin typeface="Calibri" panose="020F0502020204030204" pitchFamily="34" charset="0"/>
            </a:rPr>
            <a:t>Capacity building - including communication, </a:t>
          </a:r>
          <a:r>
            <a:rPr lang="en-GB" sz="1800" spc="-50" baseline="0" noProof="0" dirty="0" smtClean="0">
              <a:solidFill>
                <a:srgbClr val="FF0000"/>
              </a:solidFill>
              <a:latin typeface="Calibri" panose="020F0502020204030204" pitchFamily="34" charset="0"/>
            </a:rPr>
            <a:t>Research &amp; Innovation and SME development </a:t>
          </a:r>
          <a:r>
            <a:rPr lang="en-GB" sz="1800" spc="-20" baseline="0" noProof="0" dirty="0" smtClean="0">
              <a:solidFill>
                <a:srgbClr val="FF0000"/>
              </a:solidFill>
              <a:latin typeface="Calibri" panose="020F0502020204030204" pitchFamily="34" charset="0"/>
            </a:rPr>
            <a:t> </a:t>
          </a:r>
          <a:r>
            <a:rPr lang="en-GB" sz="1800" b="1" noProof="0" dirty="0" smtClean="0">
              <a:solidFill>
                <a:srgbClr val="002060"/>
              </a:solidFill>
              <a:latin typeface="Calibri" panose="020F0502020204030204" pitchFamily="34" charset="0"/>
            </a:rPr>
            <a:t>Horizontal principles</a:t>
          </a:r>
        </a:p>
        <a:p>
          <a:pPr algn="l">
            <a:lnSpc>
              <a:spcPct val="90000"/>
            </a:lnSpc>
            <a:spcBef>
              <a:spcPts val="600"/>
            </a:spcBef>
            <a:spcAft>
              <a:spcPts val="0"/>
            </a:spcAft>
          </a:pPr>
          <a:r>
            <a:rPr lang="en-GB" sz="1600" noProof="0" dirty="0" smtClean="0">
              <a:solidFill>
                <a:srgbClr val="002060"/>
              </a:solidFill>
              <a:latin typeface="Calibri" panose="020F0502020204030204" pitchFamily="34" charset="0"/>
            </a:rPr>
            <a:t>                  </a:t>
          </a:r>
          <a:r>
            <a:rPr lang="en-GB" sz="1800" noProof="0" dirty="0" smtClean="0">
              <a:solidFill>
                <a:srgbClr val="002060"/>
              </a:solidFill>
              <a:latin typeface="Calibri" panose="020F0502020204030204" pitchFamily="34" charset="0"/>
            </a:rPr>
            <a:t>Climate change mitigation and adaptation &amp; disaster risk management</a:t>
          </a:r>
          <a:endParaRPr lang="en-GB" sz="1800" noProof="0" dirty="0">
            <a:solidFill>
              <a:srgbClr val="002060"/>
            </a:solidFill>
            <a:latin typeface="Calibri" panose="020F0502020204030204" pitchFamily="34" charset="0"/>
          </a:endParaRPr>
        </a:p>
      </dgm:t>
    </dgm:pt>
    <dgm:pt modelId="{9A04F295-2DAF-48AD-8EA4-477548121870}" type="parTrans" cxnId="{A83E7A5F-AF61-4509-8091-C82A26AB2824}">
      <dgm:prSet/>
      <dgm:spPr/>
      <dgm:t>
        <a:bodyPr/>
        <a:lstStyle/>
        <a:p>
          <a:endParaRPr lang="en-GB"/>
        </a:p>
      </dgm:t>
    </dgm:pt>
    <dgm:pt modelId="{99F92373-DAC2-4723-9732-1B11FD8F1D15}" type="sibTrans" cxnId="{A83E7A5F-AF61-4509-8091-C82A26AB2824}">
      <dgm:prSet/>
      <dgm:spPr/>
      <dgm:t>
        <a:bodyPr/>
        <a:lstStyle/>
        <a:p>
          <a:endParaRPr lang="en-GB"/>
        </a:p>
      </dgm:t>
    </dgm:pt>
    <dgm:pt modelId="{24088184-D8CA-4D87-99A8-8E8FB06E49CD}" type="pres">
      <dgm:prSet presAssocID="{99014988-9FB2-4647-B65E-3D261C2247BB}" presName="Name0" presStyleCnt="0">
        <dgm:presLayoutVars>
          <dgm:dir/>
          <dgm:resizeHandles val="exact"/>
        </dgm:presLayoutVars>
      </dgm:prSet>
      <dgm:spPr/>
    </dgm:pt>
    <dgm:pt modelId="{5AA31EBF-54D5-4410-A56A-5E4FAC9B47DE}" type="pres">
      <dgm:prSet presAssocID="{E41EC3D1-9CEF-4860-80B6-6208E3363F63}" presName="parTxOnly" presStyleLbl="node1" presStyleIdx="0" presStyleCnt="1" custScaleX="2000000" custScaleY="890340" custLinFactNeighborX="6511">
        <dgm:presLayoutVars>
          <dgm:bulletEnabled val="1"/>
        </dgm:presLayoutVars>
      </dgm:prSet>
      <dgm:spPr/>
      <dgm:t>
        <a:bodyPr/>
        <a:lstStyle/>
        <a:p>
          <a:endParaRPr lang="en-GB"/>
        </a:p>
      </dgm:t>
    </dgm:pt>
  </dgm:ptLst>
  <dgm:cxnLst>
    <dgm:cxn modelId="{A83E7A5F-AF61-4509-8091-C82A26AB2824}" srcId="{99014988-9FB2-4647-B65E-3D261C2247BB}" destId="{E41EC3D1-9CEF-4860-80B6-6208E3363F63}" srcOrd="0" destOrd="0" parTransId="{9A04F295-2DAF-48AD-8EA4-477548121870}" sibTransId="{99F92373-DAC2-4723-9732-1B11FD8F1D15}"/>
    <dgm:cxn modelId="{C2D28230-5D30-444D-A865-5699A22CC66E}" type="presOf" srcId="{E41EC3D1-9CEF-4860-80B6-6208E3363F63}" destId="{5AA31EBF-54D5-4410-A56A-5E4FAC9B47DE}" srcOrd="0" destOrd="0" presId="urn:microsoft.com/office/officeart/2005/8/layout/hChevron3"/>
    <dgm:cxn modelId="{9997DBBB-E084-42E0-A124-668DCE02A9EA}" type="presOf" srcId="{99014988-9FB2-4647-B65E-3D261C2247BB}" destId="{24088184-D8CA-4D87-99A8-8E8FB06E49CD}" srcOrd="0" destOrd="0" presId="urn:microsoft.com/office/officeart/2005/8/layout/hChevron3"/>
    <dgm:cxn modelId="{A4EB6620-6D39-45DB-BDD2-2670BDCE9AD6}" type="presParOf" srcId="{24088184-D8CA-4D87-99A8-8E8FB06E49CD}" destId="{5AA31EBF-54D5-4410-A56A-5E4FAC9B47DE}" srcOrd="0"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90E6D65-3478-4578-B1F8-E8DEC2EE1A7C}" type="doc">
      <dgm:prSet loTypeId="urn:microsoft.com/office/officeart/2005/8/layout/process4" loCatId="process" qsTypeId="urn:microsoft.com/office/officeart/2005/8/quickstyle/simple1" qsCatId="simple" csTypeId="urn:microsoft.com/office/officeart/2005/8/colors/accent2_2" csCatId="accent2" phldr="1"/>
      <dgm:spPr/>
      <dgm:t>
        <a:bodyPr/>
        <a:lstStyle/>
        <a:p>
          <a:endParaRPr lang="en-GB"/>
        </a:p>
      </dgm:t>
    </dgm:pt>
    <dgm:pt modelId="{FE3254A8-D5C5-4E8D-B875-061DC71368D1}">
      <dgm:prSet phldrT="[Text]"/>
      <dgm:spPr/>
      <dgm:t>
        <a:bodyPr/>
        <a:lstStyle/>
        <a:p>
          <a:r>
            <a:rPr lang="en-GB" dirty="0"/>
            <a:t>Thematic Smart Specialisation Platform</a:t>
          </a:r>
        </a:p>
      </dgm:t>
    </dgm:pt>
    <dgm:pt modelId="{A2CFD0A2-D5AE-49E7-9AD3-005F0C151AAA}" type="parTrans" cxnId="{088A054D-E649-48AC-BB4A-60F2DF3F0A79}">
      <dgm:prSet/>
      <dgm:spPr/>
      <dgm:t>
        <a:bodyPr/>
        <a:lstStyle/>
        <a:p>
          <a:endParaRPr lang="en-GB"/>
        </a:p>
      </dgm:t>
    </dgm:pt>
    <dgm:pt modelId="{D7607EE2-D8E6-4F9E-B405-41726222687A}" type="sibTrans" cxnId="{088A054D-E649-48AC-BB4A-60F2DF3F0A79}">
      <dgm:prSet/>
      <dgm:spPr/>
      <dgm:t>
        <a:bodyPr/>
        <a:lstStyle/>
        <a:p>
          <a:endParaRPr lang="en-GB"/>
        </a:p>
      </dgm:t>
    </dgm:pt>
    <dgm:pt modelId="{DCB060FB-C7D1-4F7A-B0C2-0B7C1688AB03}">
      <dgm:prSet phldrT="[Text]"/>
      <dgm:spPr/>
      <dgm:t>
        <a:bodyPr/>
        <a:lstStyle/>
        <a:p>
          <a:r>
            <a:rPr lang="en-GB" dirty="0" smtClean="0"/>
            <a:t>Lead Policy </a:t>
          </a:r>
          <a:r>
            <a:rPr lang="en-GB" dirty="0"/>
            <a:t>DGs &amp; Lead Regions</a:t>
          </a:r>
        </a:p>
      </dgm:t>
    </dgm:pt>
    <dgm:pt modelId="{8CA5D16F-7377-48F3-AB4C-CCA38AAE43BC}" type="parTrans" cxnId="{C37A0FE6-FE21-4875-952F-3E6701C81CF3}">
      <dgm:prSet/>
      <dgm:spPr/>
      <dgm:t>
        <a:bodyPr/>
        <a:lstStyle/>
        <a:p>
          <a:endParaRPr lang="en-GB"/>
        </a:p>
      </dgm:t>
    </dgm:pt>
    <dgm:pt modelId="{67966F2A-E392-4E9B-BB27-7CAFC65E6CE0}" type="sibTrans" cxnId="{C37A0FE6-FE21-4875-952F-3E6701C81CF3}">
      <dgm:prSet/>
      <dgm:spPr/>
      <dgm:t>
        <a:bodyPr/>
        <a:lstStyle/>
        <a:p>
          <a:endParaRPr lang="en-GB"/>
        </a:p>
      </dgm:t>
    </dgm:pt>
    <dgm:pt modelId="{9F6CC1D5-87C7-4387-A83C-7873481692D3}">
      <dgm:prSet phldrT="[Text]"/>
      <dgm:spPr/>
      <dgm:t>
        <a:bodyPr/>
        <a:lstStyle/>
        <a:p>
          <a:r>
            <a:rPr lang="en-GB" dirty="0"/>
            <a:t>Identifying potential synergies in </a:t>
          </a:r>
          <a:r>
            <a:rPr lang="en-GB" dirty="0" smtClean="0"/>
            <a:t>regional S3 </a:t>
          </a:r>
          <a:r>
            <a:rPr lang="en-GB" dirty="0"/>
            <a:t>priorities</a:t>
          </a:r>
        </a:p>
      </dgm:t>
    </dgm:pt>
    <dgm:pt modelId="{B95B8788-9ECE-414F-85E5-F21FDC81E115}" type="parTrans" cxnId="{D1A96DBC-2E3F-4E15-9482-12802C750AB3}">
      <dgm:prSet/>
      <dgm:spPr/>
      <dgm:t>
        <a:bodyPr/>
        <a:lstStyle/>
        <a:p>
          <a:endParaRPr lang="en-GB"/>
        </a:p>
      </dgm:t>
    </dgm:pt>
    <dgm:pt modelId="{550666A1-449F-4C6A-84BA-FCC459695DB8}" type="sibTrans" cxnId="{D1A96DBC-2E3F-4E15-9482-12802C750AB3}">
      <dgm:prSet/>
      <dgm:spPr/>
      <dgm:t>
        <a:bodyPr/>
        <a:lstStyle/>
        <a:p>
          <a:endParaRPr lang="en-GB"/>
        </a:p>
      </dgm:t>
    </dgm:pt>
    <dgm:pt modelId="{901BD16E-1A65-49CE-978F-FE1C57374266}">
      <dgm:prSet phldrT="[Text]"/>
      <dgm:spPr/>
      <dgm:t>
        <a:bodyPr/>
        <a:lstStyle/>
        <a:p>
          <a:r>
            <a:rPr lang="en-GB"/>
            <a:t>European Strategic Cluster Partnerships for S3 investments</a:t>
          </a:r>
        </a:p>
      </dgm:t>
    </dgm:pt>
    <dgm:pt modelId="{B89CF78B-6221-4F57-A235-2093F13DF793}" type="parTrans" cxnId="{1F316DBA-C347-4E02-8FE2-55C639159FD3}">
      <dgm:prSet/>
      <dgm:spPr/>
      <dgm:t>
        <a:bodyPr/>
        <a:lstStyle/>
        <a:p>
          <a:endParaRPr lang="en-GB"/>
        </a:p>
      </dgm:t>
    </dgm:pt>
    <dgm:pt modelId="{2E81C95F-0358-491C-8330-52D0332CAE9A}" type="sibTrans" cxnId="{1F316DBA-C347-4E02-8FE2-55C639159FD3}">
      <dgm:prSet/>
      <dgm:spPr/>
      <dgm:t>
        <a:bodyPr/>
        <a:lstStyle/>
        <a:p>
          <a:endParaRPr lang="en-GB"/>
        </a:p>
      </dgm:t>
    </dgm:pt>
    <dgm:pt modelId="{350E92E2-537C-451D-9B91-E44D5313D839}">
      <dgm:prSet phldrT="[Text]"/>
      <dgm:spPr/>
      <dgm:t>
        <a:bodyPr/>
        <a:lstStyle/>
        <a:p>
          <a:r>
            <a:rPr lang="en-GB"/>
            <a:t>Lead Clusters &amp; Regions</a:t>
          </a:r>
        </a:p>
      </dgm:t>
    </dgm:pt>
    <dgm:pt modelId="{7075C5D0-4F56-428E-B5EF-947C2B35A4FB}" type="parTrans" cxnId="{0BB21966-51A4-4923-BB0F-40AA32183895}">
      <dgm:prSet/>
      <dgm:spPr/>
      <dgm:t>
        <a:bodyPr/>
        <a:lstStyle/>
        <a:p>
          <a:endParaRPr lang="en-GB"/>
        </a:p>
      </dgm:t>
    </dgm:pt>
    <dgm:pt modelId="{E6C1F7E8-E0AA-4186-8FA1-80F22C2C85DF}" type="sibTrans" cxnId="{0BB21966-51A4-4923-BB0F-40AA32183895}">
      <dgm:prSet/>
      <dgm:spPr/>
      <dgm:t>
        <a:bodyPr/>
        <a:lstStyle/>
        <a:p>
          <a:endParaRPr lang="en-GB"/>
        </a:p>
      </dgm:t>
    </dgm:pt>
    <dgm:pt modelId="{AD209C01-9606-438F-8EA2-BD39FD2A401D}">
      <dgm:prSet phldrT="[Text]"/>
      <dgm:spPr/>
      <dgm:t>
        <a:bodyPr/>
        <a:lstStyle/>
        <a:p>
          <a:r>
            <a:rPr lang="en-GB"/>
            <a:t>Intercluster cooperation network for specific value chains/domains </a:t>
          </a:r>
        </a:p>
      </dgm:t>
    </dgm:pt>
    <dgm:pt modelId="{1F08F2E4-C6A9-4C9D-9622-99C6180A9939}" type="parTrans" cxnId="{FF50C2CD-8E13-4241-9E23-2A04DDB468E5}">
      <dgm:prSet/>
      <dgm:spPr/>
      <dgm:t>
        <a:bodyPr/>
        <a:lstStyle/>
        <a:p>
          <a:endParaRPr lang="en-GB"/>
        </a:p>
      </dgm:t>
    </dgm:pt>
    <dgm:pt modelId="{7BD46207-134C-4A06-81D7-D506078020FF}" type="sibTrans" cxnId="{FF50C2CD-8E13-4241-9E23-2A04DDB468E5}">
      <dgm:prSet/>
      <dgm:spPr/>
      <dgm:t>
        <a:bodyPr/>
        <a:lstStyle/>
        <a:p>
          <a:endParaRPr lang="en-GB"/>
        </a:p>
      </dgm:t>
    </dgm:pt>
    <dgm:pt modelId="{C693FCD8-39C4-43B9-9C06-7694BA6AE2D6}">
      <dgm:prSet phldrT="[Text]"/>
      <dgm:spPr/>
      <dgm:t>
        <a:bodyPr/>
        <a:lstStyle/>
        <a:p>
          <a:r>
            <a:rPr lang="en-GB"/>
            <a:t>Consortia for co-investment/ joint demonstration</a:t>
          </a:r>
        </a:p>
      </dgm:t>
    </dgm:pt>
    <dgm:pt modelId="{1B86154B-99B2-4248-955F-B2D6F2269751}" type="parTrans" cxnId="{BB8E6110-0E22-4C0B-BACD-F6FE592E7F91}">
      <dgm:prSet/>
      <dgm:spPr/>
      <dgm:t>
        <a:bodyPr/>
        <a:lstStyle/>
        <a:p>
          <a:endParaRPr lang="en-GB"/>
        </a:p>
      </dgm:t>
    </dgm:pt>
    <dgm:pt modelId="{653B92AE-982C-4624-8733-6AA991DD7D35}" type="sibTrans" cxnId="{BB8E6110-0E22-4C0B-BACD-F6FE592E7F91}">
      <dgm:prSet/>
      <dgm:spPr/>
      <dgm:t>
        <a:bodyPr/>
        <a:lstStyle/>
        <a:p>
          <a:endParaRPr lang="en-GB"/>
        </a:p>
      </dgm:t>
    </dgm:pt>
    <dgm:pt modelId="{4CB24D84-181A-4377-A038-5ED685037C60}">
      <dgm:prSet phldrT="[Text]"/>
      <dgm:spPr/>
      <dgm:t>
        <a:bodyPr/>
        <a:lstStyle/>
        <a:p>
          <a:r>
            <a:rPr lang="en-GB"/>
            <a:t>Lead Companies &amp; innovation actors in clusters accross regions</a:t>
          </a:r>
        </a:p>
      </dgm:t>
    </dgm:pt>
    <dgm:pt modelId="{C7924C3D-D30C-46F5-B2F7-358A7424CA3F}" type="parTrans" cxnId="{28ACE749-E992-4527-9383-3EB2222909F3}">
      <dgm:prSet/>
      <dgm:spPr/>
      <dgm:t>
        <a:bodyPr/>
        <a:lstStyle/>
        <a:p>
          <a:endParaRPr lang="en-GB"/>
        </a:p>
      </dgm:t>
    </dgm:pt>
    <dgm:pt modelId="{2D2058DC-7F26-489B-9987-5233B6F38D6C}" type="sibTrans" cxnId="{28ACE749-E992-4527-9383-3EB2222909F3}">
      <dgm:prSet/>
      <dgm:spPr/>
      <dgm:t>
        <a:bodyPr/>
        <a:lstStyle/>
        <a:p>
          <a:endParaRPr lang="en-GB"/>
        </a:p>
      </dgm:t>
    </dgm:pt>
    <dgm:pt modelId="{A9155D6C-8960-4402-ACB5-A3A5CF9F9864}">
      <dgm:prSet phldrT="[Text]"/>
      <dgm:spPr/>
      <dgm:t>
        <a:bodyPr/>
        <a:lstStyle/>
        <a:p>
          <a:r>
            <a:rPr lang="en-GB"/>
            <a:t>Projects and investment cases in particular value chains</a:t>
          </a:r>
        </a:p>
      </dgm:t>
    </dgm:pt>
    <dgm:pt modelId="{BD1E4520-2C22-47DD-B556-CE16FAE818EB}" type="parTrans" cxnId="{4D4ACDE3-BF4C-4093-B04F-89BD744E3EDE}">
      <dgm:prSet/>
      <dgm:spPr/>
      <dgm:t>
        <a:bodyPr/>
        <a:lstStyle/>
        <a:p>
          <a:endParaRPr lang="en-GB"/>
        </a:p>
      </dgm:t>
    </dgm:pt>
    <dgm:pt modelId="{CD4B1C38-F95C-4747-8D22-D9269BD12FBC}" type="sibTrans" cxnId="{4D4ACDE3-BF4C-4093-B04F-89BD744E3EDE}">
      <dgm:prSet/>
      <dgm:spPr/>
      <dgm:t>
        <a:bodyPr/>
        <a:lstStyle/>
        <a:p>
          <a:endParaRPr lang="en-GB"/>
        </a:p>
      </dgm:t>
    </dgm:pt>
    <dgm:pt modelId="{AE1D3AA0-C45D-4502-9772-D6B0899101DE}" type="pres">
      <dgm:prSet presAssocID="{090E6D65-3478-4578-B1F8-E8DEC2EE1A7C}" presName="Name0" presStyleCnt="0">
        <dgm:presLayoutVars>
          <dgm:dir/>
          <dgm:animLvl val="lvl"/>
          <dgm:resizeHandles val="exact"/>
        </dgm:presLayoutVars>
      </dgm:prSet>
      <dgm:spPr/>
      <dgm:t>
        <a:bodyPr/>
        <a:lstStyle/>
        <a:p>
          <a:endParaRPr lang="en-GB"/>
        </a:p>
      </dgm:t>
    </dgm:pt>
    <dgm:pt modelId="{95D89CB4-D809-4900-8A4B-5EE99A2AE2E9}" type="pres">
      <dgm:prSet presAssocID="{C693FCD8-39C4-43B9-9C06-7694BA6AE2D6}" presName="boxAndChildren" presStyleCnt="0"/>
      <dgm:spPr/>
      <dgm:t>
        <a:bodyPr/>
        <a:lstStyle/>
        <a:p>
          <a:endParaRPr lang="en-GB"/>
        </a:p>
      </dgm:t>
    </dgm:pt>
    <dgm:pt modelId="{68B55C2B-BF55-415A-AADD-F6E1368CA315}" type="pres">
      <dgm:prSet presAssocID="{C693FCD8-39C4-43B9-9C06-7694BA6AE2D6}" presName="parentTextBox" presStyleLbl="node1" presStyleIdx="0" presStyleCnt="3"/>
      <dgm:spPr/>
      <dgm:t>
        <a:bodyPr/>
        <a:lstStyle/>
        <a:p>
          <a:endParaRPr lang="en-GB"/>
        </a:p>
      </dgm:t>
    </dgm:pt>
    <dgm:pt modelId="{525BA3BC-D7B6-468F-A03C-C32B90A08EC8}" type="pres">
      <dgm:prSet presAssocID="{C693FCD8-39C4-43B9-9C06-7694BA6AE2D6}" presName="entireBox" presStyleLbl="node1" presStyleIdx="0" presStyleCnt="3"/>
      <dgm:spPr/>
      <dgm:t>
        <a:bodyPr/>
        <a:lstStyle/>
        <a:p>
          <a:endParaRPr lang="en-GB"/>
        </a:p>
      </dgm:t>
    </dgm:pt>
    <dgm:pt modelId="{232B406F-9304-4BF5-84AC-934720D7F516}" type="pres">
      <dgm:prSet presAssocID="{C693FCD8-39C4-43B9-9C06-7694BA6AE2D6}" presName="descendantBox" presStyleCnt="0"/>
      <dgm:spPr/>
      <dgm:t>
        <a:bodyPr/>
        <a:lstStyle/>
        <a:p>
          <a:endParaRPr lang="en-GB"/>
        </a:p>
      </dgm:t>
    </dgm:pt>
    <dgm:pt modelId="{7FE7A447-3EDB-4723-B771-AA244DBF795C}" type="pres">
      <dgm:prSet presAssocID="{4CB24D84-181A-4377-A038-5ED685037C60}" presName="childTextBox" presStyleLbl="fgAccFollowNode1" presStyleIdx="0" presStyleCnt="6">
        <dgm:presLayoutVars>
          <dgm:bulletEnabled val="1"/>
        </dgm:presLayoutVars>
      </dgm:prSet>
      <dgm:spPr/>
      <dgm:t>
        <a:bodyPr/>
        <a:lstStyle/>
        <a:p>
          <a:endParaRPr lang="en-GB"/>
        </a:p>
      </dgm:t>
    </dgm:pt>
    <dgm:pt modelId="{3FA5A1BE-2F53-4C47-843A-307723090BBB}" type="pres">
      <dgm:prSet presAssocID="{A9155D6C-8960-4402-ACB5-A3A5CF9F9864}" presName="childTextBox" presStyleLbl="fgAccFollowNode1" presStyleIdx="1" presStyleCnt="6">
        <dgm:presLayoutVars>
          <dgm:bulletEnabled val="1"/>
        </dgm:presLayoutVars>
      </dgm:prSet>
      <dgm:spPr/>
      <dgm:t>
        <a:bodyPr/>
        <a:lstStyle/>
        <a:p>
          <a:endParaRPr lang="en-GB"/>
        </a:p>
      </dgm:t>
    </dgm:pt>
    <dgm:pt modelId="{BB6F7038-B489-45D8-A862-BC79CC07C063}" type="pres">
      <dgm:prSet presAssocID="{2E81C95F-0358-491C-8330-52D0332CAE9A}" presName="sp" presStyleCnt="0"/>
      <dgm:spPr/>
      <dgm:t>
        <a:bodyPr/>
        <a:lstStyle/>
        <a:p>
          <a:endParaRPr lang="en-GB"/>
        </a:p>
      </dgm:t>
    </dgm:pt>
    <dgm:pt modelId="{D963F1FF-C551-4780-8F75-E69ACE2AE587}" type="pres">
      <dgm:prSet presAssocID="{901BD16E-1A65-49CE-978F-FE1C57374266}" presName="arrowAndChildren" presStyleCnt="0"/>
      <dgm:spPr/>
      <dgm:t>
        <a:bodyPr/>
        <a:lstStyle/>
        <a:p>
          <a:endParaRPr lang="en-GB"/>
        </a:p>
      </dgm:t>
    </dgm:pt>
    <dgm:pt modelId="{4B1DD1AD-C854-4061-BBD3-87E69D1C0AFA}" type="pres">
      <dgm:prSet presAssocID="{901BD16E-1A65-49CE-978F-FE1C57374266}" presName="parentTextArrow" presStyleLbl="node1" presStyleIdx="0" presStyleCnt="3"/>
      <dgm:spPr/>
      <dgm:t>
        <a:bodyPr/>
        <a:lstStyle/>
        <a:p>
          <a:endParaRPr lang="en-GB"/>
        </a:p>
      </dgm:t>
    </dgm:pt>
    <dgm:pt modelId="{FBC77F80-A932-4E8D-A9DE-42383F976544}" type="pres">
      <dgm:prSet presAssocID="{901BD16E-1A65-49CE-978F-FE1C57374266}" presName="arrow" presStyleLbl="node1" presStyleIdx="1" presStyleCnt="3"/>
      <dgm:spPr/>
      <dgm:t>
        <a:bodyPr/>
        <a:lstStyle/>
        <a:p>
          <a:endParaRPr lang="en-GB"/>
        </a:p>
      </dgm:t>
    </dgm:pt>
    <dgm:pt modelId="{130BF691-65CA-41E2-9A72-5F6520C616D8}" type="pres">
      <dgm:prSet presAssocID="{901BD16E-1A65-49CE-978F-FE1C57374266}" presName="descendantArrow" presStyleCnt="0"/>
      <dgm:spPr/>
      <dgm:t>
        <a:bodyPr/>
        <a:lstStyle/>
        <a:p>
          <a:endParaRPr lang="en-GB"/>
        </a:p>
      </dgm:t>
    </dgm:pt>
    <dgm:pt modelId="{92D12E76-4B23-4A69-9F13-639FD4417D40}" type="pres">
      <dgm:prSet presAssocID="{350E92E2-537C-451D-9B91-E44D5313D839}" presName="childTextArrow" presStyleLbl="fgAccFollowNode1" presStyleIdx="2" presStyleCnt="6">
        <dgm:presLayoutVars>
          <dgm:bulletEnabled val="1"/>
        </dgm:presLayoutVars>
      </dgm:prSet>
      <dgm:spPr/>
      <dgm:t>
        <a:bodyPr/>
        <a:lstStyle/>
        <a:p>
          <a:endParaRPr lang="en-GB"/>
        </a:p>
      </dgm:t>
    </dgm:pt>
    <dgm:pt modelId="{64546BC2-3E7A-480B-AC4B-D2CA6BD1341B}" type="pres">
      <dgm:prSet presAssocID="{AD209C01-9606-438F-8EA2-BD39FD2A401D}" presName="childTextArrow" presStyleLbl="fgAccFollowNode1" presStyleIdx="3" presStyleCnt="6">
        <dgm:presLayoutVars>
          <dgm:bulletEnabled val="1"/>
        </dgm:presLayoutVars>
      </dgm:prSet>
      <dgm:spPr/>
      <dgm:t>
        <a:bodyPr/>
        <a:lstStyle/>
        <a:p>
          <a:endParaRPr lang="en-GB"/>
        </a:p>
      </dgm:t>
    </dgm:pt>
    <dgm:pt modelId="{DDBBB854-55A2-4B63-A282-82E615F827A1}" type="pres">
      <dgm:prSet presAssocID="{D7607EE2-D8E6-4F9E-B405-41726222687A}" presName="sp" presStyleCnt="0"/>
      <dgm:spPr/>
      <dgm:t>
        <a:bodyPr/>
        <a:lstStyle/>
        <a:p>
          <a:endParaRPr lang="en-GB"/>
        </a:p>
      </dgm:t>
    </dgm:pt>
    <dgm:pt modelId="{5F22ABDF-7DFA-45B2-BC43-084C0AE1B5B7}" type="pres">
      <dgm:prSet presAssocID="{FE3254A8-D5C5-4E8D-B875-061DC71368D1}" presName="arrowAndChildren" presStyleCnt="0"/>
      <dgm:spPr/>
      <dgm:t>
        <a:bodyPr/>
        <a:lstStyle/>
        <a:p>
          <a:endParaRPr lang="en-GB"/>
        </a:p>
      </dgm:t>
    </dgm:pt>
    <dgm:pt modelId="{4FD43FD1-4713-467E-A289-5C8D42333F81}" type="pres">
      <dgm:prSet presAssocID="{FE3254A8-D5C5-4E8D-B875-061DC71368D1}" presName="parentTextArrow" presStyleLbl="node1" presStyleIdx="1" presStyleCnt="3"/>
      <dgm:spPr/>
      <dgm:t>
        <a:bodyPr/>
        <a:lstStyle/>
        <a:p>
          <a:endParaRPr lang="en-GB"/>
        </a:p>
      </dgm:t>
    </dgm:pt>
    <dgm:pt modelId="{A4A010B6-E463-4893-979B-03F5B5384D6D}" type="pres">
      <dgm:prSet presAssocID="{FE3254A8-D5C5-4E8D-B875-061DC71368D1}" presName="arrow" presStyleLbl="node1" presStyleIdx="2" presStyleCnt="3"/>
      <dgm:spPr/>
      <dgm:t>
        <a:bodyPr/>
        <a:lstStyle/>
        <a:p>
          <a:endParaRPr lang="en-GB"/>
        </a:p>
      </dgm:t>
    </dgm:pt>
    <dgm:pt modelId="{50E37ED1-E11A-4D42-BA7D-85E27D677147}" type="pres">
      <dgm:prSet presAssocID="{FE3254A8-D5C5-4E8D-B875-061DC71368D1}" presName="descendantArrow" presStyleCnt="0"/>
      <dgm:spPr/>
      <dgm:t>
        <a:bodyPr/>
        <a:lstStyle/>
        <a:p>
          <a:endParaRPr lang="en-GB"/>
        </a:p>
      </dgm:t>
    </dgm:pt>
    <dgm:pt modelId="{6CC4DD7A-50B0-42D7-899A-333417F780A2}" type="pres">
      <dgm:prSet presAssocID="{DCB060FB-C7D1-4F7A-B0C2-0B7C1688AB03}" presName="childTextArrow" presStyleLbl="fgAccFollowNode1" presStyleIdx="4" presStyleCnt="6">
        <dgm:presLayoutVars>
          <dgm:bulletEnabled val="1"/>
        </dgm:presLayoutVars>
      </dgm:prSet>
      <dgm:spPr/>
      <dgm:t>
        <a:bodyPr/>
        <a:lstStyle/>
        <a:p>
          <a:endParaRPr lang="en-GB"/>
        </a:p>
      </dgm:t>
    </dgm:pt>
    <dgm:pt modelId="{DD6EA617-0E95-4544-A2AE-499A8730F697}" type="pres">
      <dgm:prSet presAssocID="{9F6CC1D5-87C7-4387-A83C-7873481692D3}" presName="childTextArrow" presStyleLbl="fgAccFollowNode1" presStyleIdx="5" presStyleCnt="6">
        <dgm:presLayoutVars>
          <dgm:bulletEnabled val="1"/>
        </dgm:presLayoutVars>
      </dgm:prSet>
      <dgm:spPr/>
      <dgm:t>
        <a:bodyPr/>
        <a:lstStyle/>
        <a:p>
          <a:endParaRPr lang="en-GB"/>
        </a:p>
      </dgm:t>
    </dgm:pt>
  </dgm:ptLst>
  <dgm:cxnLst>
    <dgm:cxn modelId="{7B0094B0-8812-4FA4-9BD9-ED8A0F444D50}" type="presOf" srcId="{A9155D6C-8960-4402-ACB5-A3A5CF9F9864}" destId="{3FA5A1BE-2F53-4C47-843A-307723090BBB}" srcOrd="0" destOrd="0" presId="urn:microsoft.com/office/officeart/2005/8/layout/process4"/>
    <dgm:cxn modelId="{6206B889-A593-4910-95E0-0D1C72F36A6D}" type="presOf" srcId="{FE3254A8-D5C5-4E8D-B875-061DC71368D1}" destId="{A4A010B6-E463-4893-979B-03F5B5384D6D}" srcOrd="1" destOrd="0" presId="urn:microsoft.com/office/officeart/2005/8/layout/process4"/>
    <dgm:cxn modelId="{28160D76-D2B7-4AAE-BB17-B991CE604055}" type="presOf" srcId="{350E92E2-537C-451D-9B91-E44D5313D839}" destId="{92D12E76-4B23-4A69-9F13-639FD4417D40}" srcOrd="0" destOrd="0" presId="urn:microsoft.com/office/officeart/2005/8/layout/process4"/>
    <dgm:cxn modelId="{46724862-188F-431C-82F3-1A3DBBC1073A}" type="presOf" srcId="{090E6D65-3478-4578-B1F8-E8DEC2EE1A7C}" destId="{AE1D3AA0-C45D-4502-9772-D6B0899101DE}" srcOrd="0" destOrd="0" presId="urn:microsoft.com/office/officeart/2005/8/layout/process4"/>
    <dgm:cxn modelId="{85C75FC6-88DE-45E4-9E41-892A94AAB19B}" type="presOf" srcId="{9F6CC1D5-87C7-4387-A83C-7873481692D3}" destId="{DD6EA617-0E95-4544-A2AE-499A8730F697}" srcOrd="0" destOrd="0" presId="urn:microsoft.com/office/officeart/2005/8/layout/process4"/>
    <dgm:cxn modelId="{9B6FD24C-DBFB-4B88-98B9-F6A4DD4160BD}" type="presOf" srcId="{C693FCD8-39C4-43B9-9C06-7694BA6AE2D6}" destId="{68B55C2B-BF55-415A-AADD-F6E1368CA315}" srcOrd="0" destOrd="0" presId="urn:microsoft.com/office/officeart/2005/8/layout/process4"/>
    <dgm:cxn modelId="{BB8E6110-0E22-4C0B-BACD-F6FE592E7F91}" srcId="{090E6D65-3478-4578-B1F8-E8DEC2EE1A7C}" destId="{C693FCD8-39C4-43B9-9C06-7694BA6AE2D6}" srcOrd="2" destOrd="0" parTransId="{1B86154B-99B2-4248-955F-B2D6F2269751}" sibTransId="{653B92AE-982C-4624-8733-6AA991DD7D35}"/>
    <dgm:cxn modelId="{E777CC6D-A3DF-40E3-8C59-25BB180A9EE8}" type="presOf" srcId="{FE3254A8-D5C5-4E8D-B875-061DC71368D1}" destId="{4FD43FD1-4713-467E-A289-5C8D42333F81}" srcOrd="0" destOrd="0" presId="urn:microsoft.com/office/officeart/2005/8/layout/process4"/>
    <dgm:cxn modelId="{28ACE749-E992-4527-9383-3EB2222909F3}" srcId="{C693FCD8-39C4-43B9-9C06-7694BA6AE2D6}" destId="{4CB24D84-181A-4377-A038-5ED685037C60}" srcOrd="0" destOrd="0" parTransId="{C7924C3D-D30C-46F5-B2F7-358A7424CA3F}" sibTransId="{2D2058DC-7F26-489B-9987-5233B6F38D6C}"/>
    <dgm:cxn modelId="{088A054D-E649-48AC-BB4A-60F2DF3F0A79}" srcId="{090E6D65-3478-4578-B1F8-E8DEC2EE1A7C}" destId="{FE3254A8-D5C5-4E8D-B875-061DC71368D1}" srcOrd="0" destOrd="0" parTransId="{A2CFD0A2-D5AE-49E7-9AD3-005F0C151AAA}" sibTransId="{D7607EE2-D8E6-4F9E-B405-41726222687A}"/>
    <dgm:cxn modelId="{FFF0511E-1E85-4E9B-9612-6BF38A00A0BE}" type="presOf" srcId="{AD209C01-9606-438F-8EA2-BD39FD2A401D}" destId="{64546BC2-3E7A-480B-AC4B-D2CA6BD1341B}" srcOrd="0" destOrd="0" presId="urn:microsoft.com/office/officeart/2005/8/layout/process4"/>
    <dgm:cxn modelId="{E9B58896-6EA8-422A-B8BB-D87D21A70F6C}" type="presOf" srcId="{DCB060FB-C7D1-4F7A-B0C2-0B7C1688AB03}" destId="{6CC4DD7A-50B0-42D7-899A-333417F780A2}" srcOrd="0" destOrd="0" presId="urn:microsoft.com/office/officeart/2005/8/layout/process4"/>
    <dgm:cxn modelId="{C37A0FE6-FE21-4875-952F-3E6701C81CF3}" srcId="{FE3254A8-D5C5-4E8D-B875-061DC71368D1}" destId="{DCB060FB-C7D1-4F7A-B0C2-0B7C1688AB03}" srcOrd="0" destOrd="0" parTransId="{8CA5D16F-7377-48F3-AB4C-CCA38AAE43BC}" sibTransId="{67966F2A-E392-4E9B-BB27-7CAFC65E6CE0}"/>
    <dgm:cxn modelId="{8536628B-7CE8-4810-9593-A4BEC34B39E4}" type="presOf" srcId="{901BD16E-1A65-49CE-978F-FE1C57374266}" destId="{FBC77F80-A932-4E8D-A9DE-42383F976544}" srcOrd="1" destOrd="0" presId="urn:microsoft.com/office/officeart/2005/8/layout/process4"/>
    <dgm:cxn modelId="{6B6BACFA-4071-4AE0-8394-88A1326CF6F1}" type="presOf" srcId="{4CB24D84-181A-4377-A038-5ED685037C60}" destId="{7FE7A447-3EDB-4723-B771-AA244DBF795C}" srcOrd="0" destOrd="0" presId="urn:microsoft.com/office/officeart/2005/8/layout/process4"/>
    <dgm:cxn modelId="{CC24C9E6-D49B-494D-AFAD-B85C9E2FD803}" type="presOf" srcId="{C693FCD8-39C4-43B9-9C06-7694BA6AE2D6}" destId="{525BA3BC-D7B6-468F-A03C-C32B90A08EC8}" srcOrd="1" destOrd="0" presId="urn:microsoft.com/office/officeart/2005/8/layout/process4"/>
    <dgm:cxn modelId="{FF50C2CD-8E13-4241-9E23-2A04DDB468E5}" srcId="{901BD16E-1A65-49CE-978F-FE1C57374266}" destId="{AD209C01-9606-438F-8EA2-BD39FD2A401D}" srcOrd="1" destOrd="0" parTransId="{1F08F2E4-C6A9-4C9D-9622-99C6180A9939}" sibTransId="{7BD46207-134C-4A06-81D7-D506078020FF}"/>
    <dgm:cxn modelId="{4D4ACDE3-BF4C-4093-B04F-89BD744E3EDE}" srcId="{C693FCD8-39C4-43B9-9C06-7694BA6AE2D6}" destId="{A9155D6C-8960-4402-ACB5-A3A5CF9F9864}" srcOrd="1" destOrd="0" parTransId="{BD1E4520-2C22-47DD-B556-CE16FAE818EB}" sibTransId="{CD4B1C38-F95C-4747-8D22-D9269BD12FBC}"/>
    <dgm:cxn modelId="{0BB21966-51A4-4923-BB0F-40AA32183895}" srcId="{901BD16E-1A65-49CE-978F-FE1C57374266}" destId="{350E92E2-537C-451D-9B91-E44D5313D839}" srcOrd="0" destOrd="0" parTransId="{7075C5D0-4F56-428E-B5EF-947C2B35A4FB}" sibTransId="{E6C1F7E8-E0AA-4186-8FA1-80F22C2C85DF}"/>
    <dgm:cxn modelId="{D1A96DBC-2E3F-4E15-9482-12802C750AB3}" srcId="{FE3254A8-D5C5-4E8D-B875-061DC71368D1}" destId="{9F6CC1D5-87C7-4387-A83C-7873481692D3}" srcOrd="1" destOrd="0" parTransId="{B95B8788-9ECE-414F-85E5-F21FDC81E115}" sibTransId="{550666A1-449F-4C6A-84BA-FCC459695DB8}"/>
    <dgm:cxn modelId="{B9CCB63B-D166-4DCD-8E61-06F22E8CC08E}" type="presOf" srcId="{901BD16E-1A65-49CE-978F-FE1C57374266}" destId="{4B1DD1AD-C854-4061-BBD3-87E69D1C0AFA}" srcOrd="0" destOrd="0" presId="urn:microsoft.com/office/officeart/2005/8/layout/process4"/>
    <dgm:cxn modelId="{1F316DBA-C347-4E02-8FE2-55C639159FD3}" srcId="{090E6D65-3478-4578-B1F8-E8DEC2EE1A7C}" destId="{901BD16E-1A65-49CE-978F-FE1C57374266}" srcOrd="1" destOrd="0" parTransId="{B89CF78B-6221-4F57-A235-2093F13DF793}" sibTransId="{2E81C95F-0358-491C-8330-52D0332CAE9A}"/>
    <dgm:cxn modelId="{F0ED7C06-B9C6-40B7-8717-292E98914901}" type="presParOf" srcId="{AE1D3AA0-C45D-4502-9772-D6B0899101DE}" destId="{95D89CB4-D809-4900-8A4B-5EE99A2AE2E9}" srcOrd="0" destOrd="0" presId="urn:microsoft.com/office/officeart/2005/8/layout/process4"/>
    <dgm:cxn modelId="{62A10E3A-C7E8-4C70-B8F1-4B6E2AA293D7}" type="presParOf" srcId="{95D89CB4-D809-4900-8A4B-5EE99A2AE2E9}" destId="{68B55C2B-BF55-415A-AADD-F6E1368CA315}" srcOrd="0" destOrd="0" presId="urn:microsoft.com/office/officeart/2005/8/layout/process4"/>
    <dgm:cxn modelId="{8CF5F77F-59BB-47B0-8AB9-012721DF8BEA}" type="presParOf" srcId="{95D89CB4-D809-4900-8A4B-5EE99A2AE2E9}" destId="{525BA3BC-D7B6-468F-A03C-C32B90A08EC8}" srcOrd="1" destOrd="0" presId="urn:microsoft.com/office/officeart/2005/8/layout/process4"/>
    <dgm:cxn modelId="{F1687DBB-38F9-40B2-A24C-2944258C9A68}" type="presParOf" srcId="{95D89CB4-D809-4900-8A4B-5EE99A2AE2E9}" destId="{232B406F-9304-4BF5-84AC-934720D7F516}" srcOrd="2" destOrd="0" presId="urn:microsoft.com/office/officeart/2005/8/layout/process4"/>
    <dgm:cxn modelId="{96A737C8-4677-422F-B717-58630AAD8D04}" type="presParOf" srcId="{232B406F-9304-4BF5-84AC-934720D7F516}" destId="{7FE7A447-3EDB-4723-B771-AA244DBF795C}" srcOrd="0" destOrd="0" presId="urn:microsoft.com/office/officeart/2005/8/layout/process4"/>
    <dgm:cxn modelId="{AFFD1AEA-4880-40AD-B06F-3786FFE4B570}" type="presParOf" srcId="{232B406F-9304-4BF5-84AC-934720D7F516}" destId="{3FA5A1BE-2F53-4C47-843A-307723090BBB}" srcOrd="1" destOrd="0" presId="urn:microsoft.com/office/officeart/2005/8/layout/process4"/>
    <dgm:cxn modelId="{58BDA424-5D28-4BB7-8236-60A02013DB40}" type="presParOf" srcId="{AE1D3AA0-C45D-4502-9772-D6B0899101DE}" destId="{BB6F7038-B489-45D8-A862-BC79CC07C063}" srcOrd="1" destOrd="0" presId="urn:microsoft.com/office/officeart/2005/8/layout/process4"/>
    <dgm:cxn modelId="{7D85B0B8-500C-478D-827C-67C6AE0AD4A6}" type="presParOf" srcId="{AE1D3AA0-C45D-4502-9772-D6B0899101DE}" destId="{D963F1FF-C551-4780-8F75-E69ACE2AE587}" srcOrd="2" destOrd="0" presId="urn:microsoft.com/office/officeart/2005/8/layout/process4"/>
    <dgm:cxn modelId="{B2573A8A-3F14-40DB-A044-E9738279304C}" type="presParOf" srcId="{D963F1FF-C551-4780-8F75-E69ACE2AE587}" destId="{4B1DD1AD-C854-4061-BBD3-87E69D1C0AFA}" srcOrd="0" destOrd="0" presId="urn:microsoft.com/office/officeart/2005/8/layout/process4"/>
    <dgm:cxn modelId="{35E45541-BDE3-418F-AE80-C11C15369C75}" type="presParOf" srcId="{D963F1FF-C551-4780-8F75-E69ACE2AE587}" destId="{FBC77F80-A932-4E8D-A9DE-42383F976544}" srcOrd="1" destOrd="0" presId="urn:microsoft.com/office/officeart/2005/8/layout/process4"/>
    <dgm:cxn modelId="{C4993059-27C6-419E-8950-4EC140985BA6}" type="presParOf" srcId="{D963F1FF-C551-4780-8F75-E69ACE2AE587}" destId="{130BF691-65CA-41E2-9A72-5F6520C616D8}" srcOrd="2" destOrd="0" presId="urn:microsoft.com/office/officeart/2005/8/layout/process4"/>
    <dgm:cxn modelId="{3C2EB92B-83B4-4B93-9820-11636D47DCF5}" type="presParOf" srcId="{130BF691-65CA-41E2-9A72-5F6520C616D8}" destId="{92D12E76-4B23-4A69-9F13-639FD4417D40}" srcOrd="0" destOrd="0" presId="urn:microsoft.com/office/officeart/2005/8/layout/process4"/>
    <dgm:cxn modelId="{5FEC370C-D376-421C-9544-7ECE6E35AD8D}" type="presParOf" srcId="{130BF691-65CA-41E2-9A72-5F6520C616D8}" destId="{64546BC2-3E7A-480B-AC4B-D2CA6BD1341B}" srcOrd="1" destOrd="0" presId="urn:microsoft.com/office/officeart/2005/8/layout/process4"/>
    <dgm:cxn modelId="{08F574F6-BCB1-4B1A-9CA2-D60E30B0A50D}" type="presParOf" srcId="{AE1D3AA0-C45D-4502-9772-D6B0899101DE}" destId="{DDBBB854-55A2-4B63-A282-82E615F827A1}" srcOrd="3" destOrd="0" presId="urn:microsoft.com/office/officeart/2005/8/layout/process4"/>
    <dgm:cxn modelId="{1D47964A-9592-45BC-A2D9-DE6AB1423349}" type="presParOf" srcId="{AE1D3AA0-C45D-4502-9772-D6B0899101DE}" destId="{5F22ABDF-7DFA-45B2-BC43-084C0AE1B5B7}" srcOrd="4" destOrd="0" presId="urn:microsoft.com/office/officeart/2005/8/layout/process4"/>
    <dgm:cxn modelId="{7BBB7CC5-764B-404F-8342-44BE6EB27F4A}" type="presParOf" srcId="{5F22ABDF-7DFA-45B2-BC43-084C0AE1B5B7}" destId="{4FD43FD1-4713-467E-A289-5C8D42333F81}" srcOrd="0" destOrd="0" presId="urn:microsoft.com/office/officeart/2005/8/layout/process4"/>
    <dgm:cxn modelId="{10C3A78F-1BA6-4C78-BF67-5F16321631D6}" type="presParOf" srcId="{5F22ABDF-7DFA-45B2-BC43-084C0AE1B5B7}" destId="{A4A010B6-E463-4893-979B-03F5B5384D6D}" srcOrd="1" destOrd="0" presId="urn:microsoft.com/office/officeart/2005/8/layout/process4"/>
    <dgm:cxn modelId="{0AAA7FA7-7DB7-42CD-9DBD-D4981516785D}" type="presParOf" srcId="{5F22ABDF-7DFA-45B2-BC43-084C0AE1B5B7}" destId="{50E37ED1-E11A-4D42-BA7D-85E27D677147}" srcOrd="2" destOrd="0" presId="urn:microsoft.com/office/officeart/2005/8/layout/process4"/>
    <dgm:cxn modelId="{73393D25-9FB4-4230-B313-74476198451E}" type="presParOf" srcId="{50E37ED1-E11A-4D42-BA7D-85E27D677147}" destId="{6CC4DD7A-50B0-42D7-899A-333417F780A2}" srcOrd="0" destOrd="0" presId="urn:microsoft.com/office/officeart/2005/8/layout/process4"/>
    <dgm:cxn modelId="{480042EC-2A6F-4D35-8794-F8CE151BA81A}" type="presParOf" srcId="{50E37ED1-E11A-4D42-BA7D-85E27D677147}" destId="{DD6EA617-0E95-4544-A2AE-499A8730F697}" srcOrd="1"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A44DC65-BD5B-46AE-AAB0-E470E810B424}" type="doc">
      <dgm:prSet loTypeId="urn:microsoft.com/office/officeart/2005/8/layout/hProcess6" loCatId="process" qsTypeId="urn:microsoft.com/office/officeart/2005/8/quickstyle/simple1" qsCatId="simple" csTypeId="urn:microsoft.com/office/officeart/2005/8/colors/accent1_2" csCatId="accent1" phldr="1"/>
      <dgm:spPr/>
      <dgm:t>
        <a:bodyPr/>
        <a:lstStyle/>
        <a:p>
          <a:endParaRPr lang="en-GB"/>
        </a:p>
      </dgm:t>
    </dgm:pt>
    <dgm:pt modelId="{99692297-9C45-4563-A052-2308B425C558}">
      <dgm:prSet phldrT="[Text]"/>
      <dgm:spPr>
        <a:solidFill>
          <a:schemeClr val="bg1"/>
        </a:solidFill>
        <a:ln>
          <a:solidFill>
            <a:srgbClr val="164194"/>
          </a:solidFill>
        </a:ln>
      </dgm:spPr>
      <dgm:t>
        <a:bodyPr/>
        <a:lstStyle/>
        <a:p>
          <a:r>
            <a:rPr lang="de-DE" dirty="0" smtClean="0">
              <a:solidFill>
                <a:srgbClr val="164194"/>
              </a:solidFill>
            </a:rPr>
            <a:t>2018</a:t>
          </a:r>
          <a:endParaRPr lang="en-GB" dirty="0">
            <a:solidFill>
              <a:srgbClr val="164194"/>
            </a:solidFill>
          </a:endParaRPr>
        </a:p>
      </dgm:t>
    </dgm:pt>
    <dgm:pt modelId="{82B9C28C-C675-4B76-BDA0-C7D87DDF1034}" type="parTrans" cxnId="{BA706ED6-E18F-4556-A0D1-8EEE3D3C3EC3}">
      <dgm:prSet/>
      <dgm:spPr/>
      <dgm:t>
        <a:bodyPr/>
        <a:lstStyle/>
        <a:p>
          <a:endParaRPr lang="en-GB"/>
        </a:p>
      </dgm:t>
    </dgm:pt>
    <dgm:pt modelId="{555ABF46-C863-48A8-9BCC-A69C8256AD1A}" type="sibTrans" cxnId="{BA706ED6-E18F-4556-A0D1-8EEE3D3C3EC3}">
      <dgm:prSet/>
      <dgm:spPr/>
      <dgm:t>
        <a:bodyPr/>
        <a:lstStyle/>
        <a:p>
          <a:endParaRPr lang="en-GB"/>
        </a:p>
      </dgm:t>
    </dgm:pt>
    <dgm:pt modelId="{1A183B45-2CD3-4038-B24D-AB4D18BD8345}">
      <dgm:prSet phldrT="[Text]"/>
      <dgm:spPr>
        <a:noFill/>
        <a:ln>
          <a:solidFill>
            <a:srgbClr val="164194"/>
          </a:solidFill>
        </a:ln>
      </dgm:spPr>
      <dgm:t>
        <a:bodyPr/>
        <a:lstStyle/>
        <a:p>
          <a:pPr defTabSz="577850">
            <a:lnSpc>
              <a:spcPct val="90000"/>
            </a:lnSpc>
            <a:spcBef>
              <a:spcPct val="0"/>
            </a:spcBef>
            <a:spcAft>
              <a:spcPct val="35000"/>
            </a:spcAft>
          </a:pPr>
          <a:r>
            <a:rPr lang="en-GB" b="1" noProof="0" dirty="0" smtClean="0"/>
            <a:t>S3 Roadmap on-going</a:t>
          </a:r>
          <a:r>
            <a:rPr lang="en-GB" noProof="0" dirty="0" smtClean="0"/>
            <a:t>* by JRC E&amp;IA (institutional funding)</a:t>
          </a:r>
        </a:p>
        <a:p>
          <a:pPr defTabSz="577850">
            <a:lnSpc>
              <a:spcPct val="90000"/>
            </a:lnSpc>
            <a:spcBef>
              <a:spcPct val="0"/>
            </a:spcBef>
            <a:spcAft>
              <a:spcPct val="35000"/>
            </a:spcAft>
          </a:pPr>
          <a:r>
            <a:rPr lang="en-GB" b="1" noProof="0" dirty="0" smtClean="0">
              <a:solidFill>
                <a:srgbClr val="00B050"/>
              </a:solidFill>
            </a:rPr>
            <a:t>Serbia </a:t>
          </a:r>
          <a:r>
            <a:rPr lang="en-GB" b="1" noProof="0" dirty="0" smtClean="0">
              <a:solidFill>
                <a:schemeClr val="tx1"/>
              </a:solidFill>
            </a:rPr>
            <a:t>&amp;</a:t>
          </a:r>
          <a:r>
            <a:rPr lang="en-GB" b="1" noProof="0" dirty="0" smtClean="0">
              <a:solidFill>
                <a:srgbClr val="00B050"/>
              </a:solidFill>
            </a:rPr>
            <a:t> </a:t>
          </a:r>
          <a:r>
            <a:rPr lang="en-US" b="1" noProof="0" dirty="0" smtClean="0">
              <a:solidFill>
                <a:srgbClr val="00B050"/>
              </a:solidFill>
            </a:rPr>
            <a:t>Montenegro</a:t>
          </a:r>
          <a:endParaRPr lang="en-GB" b="1" noProof="0" dirty="0" smtClean="0">
            <a:solidFill>
              <a:srgbClr val="00B050"/>
            </a:solidFill>
          </a:endParaRPr>
        </a:p>
        <a:p>
          <a:pPr marL="0" marR="0" indent="0" defTabSz="914400" eaLnBrk="1" fontAlgn="auto" latinLnBrk="0" hangingPunct="1">
            <a:lnSpc>
              <a:spcPct val="100000"/>
            </a:lnSpc>
            <a:spcBef>
              <a:spcPts val="0"/>
            </a:spcBef>
            <a:spcAft>
              <a:spcPts val="0"/>
            </a:spcAft>
            <a:buClrTx/>
            <a:buSzTx/>
            <a:buFontTx/>
            <a:buNone/>
            <a:tabLst/>
            <a:defRPr/>
          </a:pPr>
          <a:r>
            <a:rPr lang="en-GB" b="1" noProof="0" dirty="0" smtClean="0"/>
            <a:t>S3 initiation</a:t>
          </a:r>
          <a:r>
            <a:rPr lang="en-GB" noProof="0" dirty="0" smtClean="0"/>
            <a:t>*</a:t>
          </a:r>
          <a:endParaRPr lang="en-GB" b="1" noProof="0" dirty="0" smtClean="0"/>
        </a:p>
        <a:p>
          <a:pPr marL="0" marR="0" indent="0" defTabSz="914400" eaLnBrk="1" fontAlgn="auto" latinLnBrk="0" hangingPunct="1">
            <a:lnSpc>
              <a:spcPct val="100000"/>
            </a:lnSpc>
            <a:spcBef>
              <a:spcPts val="0"/>
            </a:spcBef>
            <a:spcAft>
              <a:spcPts val="0"/>
            </a:spcAft>
            <a:buClrTx/>
            <a:buSzTx/>
            <a:buFontTx/>
            <a:buNone/>
            <a:tabLst/>
            <a:defRPr/>
          </a:pPr>
          <a:r>
            <a:rPr lang="en-GB" b="1" noProof="0" dirty="0" smtClean="0">
              <a:solidFill>
                <a:srgbClr val="FF6565"/>
              </a:solidFill>
            </a:rPr>
            <a:t>Albania</a:t>
          </a:r>
        </a:p>
        <a:p>
          <a:pPr marL="0" marR="0" indent="0" defTabSz="577850" eaLnBrk="1" fontAlgn="auto" latinLnBrk="0" hangingPunct="1">
            <a:lnSpc>
              <a:spcPct val="90000"/>
            </a:lnSpc>
            <a:spcBef>
              <a:spcPct val="0"/>
            </a:spcBef>
            <a:spcAft>
              <a:spcPct val="35000"/>
            </a:spcAft>
            <a:buClrTx/>
            <a:buSzTx/>
            <a:buFontTx/>
            <a:buNone/>
            <a:tabLst/>
            <a:defRPr/>
          </a:pPr>
          <a:r>
            <a:rPr lang="en-GB" b="1" noProof="0" dirty="0" smtClean="0">
              <a:solidFill>
                <a:srgbClr val="FF6565"/>
              </a:solidFill>
            </a:rPr>
            <a:t>FYR Macedonia </a:t>
          </a:r>
        </a:p>
        <a:p>
          <a:pPr marL="0" marR="0" indent="0" defTabSz="577850" eaLnBrk="1" fontAlgn="auto" latinLnBrk="0" hangingPunct="1">
            <a:lnSpc>
              <a:spcPct val="90000"/>
            </a:lnSpc>
            <a:spcBef>
              <a:spcPct val="0"/>
            </a:spcBef>
            <a:spcAft>
              <a:spcPct val="35000"/>
            </a:spcAft>
            <a:buClrTx/>
            <a:buSzTx/>
            <a:buFontTx/>
            <a:buNone/>
            <a:tabLst/>
            <a:defRPr/>
          </a:pPr>
          <a:r>
            <a:rPr lang="en-GB" b="1" noProof="0" dirty="0" smtClean="0">
              <a:solidFill>
                <a:srgbClr val="FF6565"/>
              </a:solidFill>
            </a:rPr>
            <a:t>+ </a:t>
          </a:r>
          <a:r>
            <a:rPr lang="en-US" b="1" noProof="0" dirty="0" smtClean="0">
              <a:solidFill>
                <a:srgbClr val="FF6565"/>
              </a:solidFill>
            </a:rPr>
            <a:t>Bosnia and Herzegovina</a:t>
          </a:r>
          <a:endParaRPr lang="en-GB" b="1" noProof="0" dirty="0" smtClean="0">
            <a:solidFill>
              <a:srgbClr val="FF6565"/>
            </a:solidFill>
          </a:endParaRPr>
        </a:p>
        <a:p>
          <a:pPr defTabSz="577850">
            <a:lnSpc>
              <a:spcPct val="90000"/>
            </a:lnSpc>
            <a:spcBef>
              <a:spcPct val="0"/>
            </a:spcBef>
            <a:spcAft>
              <a:spcPct val="35000"/>
            </a:spcAft>
          </a:pPr>
          <a:r>
            <a:rPr lang="en-GB" b="1" noProof="0" dirty="0" smtClean="0">
              <a:solidFill>
                <a:srgbClr val="FF6565"/>
              </a:solidFill>
            </a:rPr>
            <a:t>+ Kosovo*</a:t>
          </a:r>
          <a:r>
            <a:rPr lang="en-GB" noProof="0" dirty="0" smtClean="0"/>
            <a:t> </a:t>
          </a:r>
        </a:p>
        <a:p>
          <a:pPr defTabSz="577850">
            <a:lnSpc>
              <a:spcPct val="90000"/>
            </a:lnSpc>
            <a:spcBef>
              <a:spcPct val="0"/>
            </a:spcBef>
            <a:spcAft>
              <a:spcPct val="35000"/>
            </a:spcAft>
          </a:pPr>
          <a:r>
            <a:rPr lang="en-GB" noProof="0" dirty="0" smtClean="0"/>
            <a:t>with S3 seminars, workshops, expert support, creation of mutual learning community of practitioners</a:t>
          </a:r>
        </a:p>
      </dgm:t>
    </dgm:pt>
    <dgm:pt modelId="{823ADB7A-AD46-452E-8E01-03D5BDB04E05}" type="parTrans" cxnId="{68E6D0E7-609C-4F32-B3EA-4DF1AD7D3176}">
      <dgm:prSet/>
      <dgm:spPr/>
      <dgm:t>
        <a:bodyPr/>
        <a:lstStyle/>
        <a:p>
          <a:endParaRPr lang="en-GB"/>
        </a:p>
      </dgm:t>
    </dgm:pt>
    <dgm:pt modelId="{0D09C197-8AD6-4C07-8416-78182B135D58}" type="sibTrans" cxnId="{68E6D0E7-609C-4F32-B3EA-4DF1AD7D3176}">
      <dgm:prSet/>
      <dgm:spPr/>
      <dgm:t>
        <a:bodyPr/>
        <a:lstStyle/>
        <a:p>
          <a:endParaRPr lang="en-GB"/>
        </a:p>
      </dgm:t>
    </dgm:pt>
    <dgm:pt modelId="{889F9B48-F07B-4B7F-932F-3D4FD08337B8}" type="pres">
      <dgm:prSet presAssocID="{FA44DC65-BD5B-46AE-AAB0-E470E810B424}" presName="theList" presStyleCnt="0">
        <dgm:presLayoutVars>
          <dgm:dir/>
          <dgm:animLvl val="lvl"/>
          <dgm:resizeHandles val="exact"/>
        </dgm:presLayoutVars>
      </dgm:prSet>
      <dgm:spPr/>
      <dgm:t>
        <a:bodyPr/>
        <a:lstStyle/>
        <a:p>
          <a:endParaRPr lang="en-GB"/>
        </a:p>
      </dgm:t>
    </dgm:pt>
    <dgm:pt modelId="{7DD78EBC-36AD-4249-944B-73FE0B7CEABF}" type="pres">
      <dgm:prSet presAssocID="{99692297-9C45-4563-A052-2308B425C558}" presName="compNode" presStyleCnt="0"/>
      <dgm:spPr/>
    </dgm:pt>
    <dgm:pt modelId="{DE36A316-8666-4C37-8960-1E0861B73709}" type="pres">
      <dgm:prSet presAssocID="{99692297-9C45-4563-A052-2308B425C558}" presName="noGeometry" presStyleCnt="0"/>
      <dgm:spPr/>
    </dgm:pt>
    <dgm:pt modelId="{BD1CF623-5E78-4D98-AFB3-98735A776999}" type="pres">
      <dgm:prSet presAssocID="{99692297-9C45-4563-A052-2308B425C558}" presName="childTextVisible" presStyleLbl="bgAccFollowNode1" presStyleIdx="0" presStyleCnt="1" custScaleX="92958" custScaleY="88965" custLinFactNeighborX="-22252" custLinFactNeighborY="6378">
        <dgm:presLayoutVars>
          <dgm:bulletEnabled val="1"/>
        </dgm:presLayoutVars>
      </dgm:prSet>
      <dgm:spPr/>
      <dgm:t>
        <a:bodyPr/>
        <a:lstStyle/>
        <a:p>
          <a:endParaRPr lang="en-GB"/>
        </a:p>
      </dgm:t>
    </dgm:pt>
    <dgm:pt modelId="{120C00A1-521E-458E-8A8A-5F2558A72655}" type="pres">
      <dgm:prSet presAssocID="{99692297-9C45-4563-A052-2308B425C558}" presName="childTextHidden" presStyleLbl="bgAccFollowNode1" presStyleIdx="0" presStyleCnt="1"/>
      <dgm:spPr/>
      <dgm:t>
        <a:bodyPr/>
        <a:lstStyle/>
        <a:p>
          <a:endParaRPr lang="en-GB"/>
        </a:p>
      </dgm:t>
    </dgm:pt>
    <dgm:pt modelId="{94856D94-BC0F-4A91-93A6-DC47A5EAA23E}" type="pres">
      <dgm:prSet presAssocID="{99692297-9C45-4563-A052-2308B425C558}" presName="parentText" presStyleLbl="node1" presStyleIdx="0" presStyleCnt="1" custScaleX="46671" custScaleY="46656" custLinFactNeighborX="-18605" custLinFactNeighborY="23328">
        <dgm:presLayoutVars>
          <dgm:chMax val="1"/>
          <dgm:bulletEnabled val="1"/>
        </dgm:presLayoutVars>
      </dgm:prSet>
      <dgm:spPr/>
      <dgm:t>
        <a:bodyPr/>
        <a:lstStyle/>
        <a:p>
          <a:endParaRPr lang="en-GB"/>
        </a:p>
      </dgm:t>
    </dgm:pt>
  </dgm:ptLst>
  <dgm:cxnLst>
    <dgm:cxn modelId="{C962F43A-9D14-4A61-8F92-CE75C62E94A0}" type="presOf" srcId="{FA44DC65-BD5B-46AE-AAB0-E470E810B424}" destId="{889F9B48-F07B-4B7F-932F-3D4FD08337B8}" srcOrd="0" destOrd="0" presId="urn:microsoft.com/office/officeart/2005/8/layout/hProcess6"/>
    <dgm:cxn modelId="{68E6D0E7-609C-4F32-B3EA-4DF1AD7D3176}" srcId="{99692297-9C45-4563-A052-2308B425C558}" destId="{1A183B45-2CD3-4038-B24D-AB4D18BD8345}" srcOrd="0" destOrd="0" parTransId="{823ADB7A-AD46-452E-8E01-03D5BDB04E05}" sibTransId="{0D09C197-8AD6-4C07-8416-78182B135D58}"/>
    <dgm:cxn modelId="{BA706ED6-E18F-4556-A0D1-8EEE3D3C3EC3}" srcId="{FA44DC65-BD5B-46AE-AAB0-E470E810B424}" destId="{99692297-9C45-4563-A052-2308B425C558}" srcOrd="0" destOrd="0" parTransId="{82B9C28C-C675-4B76-BDA0-C7D87DDF1034}" sibTransId="{555ABF46-C863-48A8-9BCC-A69C8256AD1A}"/>
    <dgm:cxn modelId="{8E894EC8-56CD-4633-8159-E3F988C7BC96}" type="presOf" srcId="{1A183B45-2CD3-4038-B24D-AB4D18BD8345}" destId="{BD1CF623-5E78-4D98-AFB3-98735A776999}" srcOrd="0" destOrd="0" presId="urn:microsoft.com/office/officeart/2005/8/layout/hProcess6"/>
    <dgm:cxn modelId="{DEB556D4-DFC0-49C6-95BD-46F92CFB504D}" type="presOf" srcId="{1A183B45-2CD3-4038-B24D-AB4D18BD8345}" destId="{120C00A1-521E-458E-8A8A-5F2558A72655}" srcOrd="1" destOrd="0" presId="urn:microsoft.com/office/officeart/2005/8/layout/hProcess6"/>
    <dgm:cxn modelId="{E21DCDB5-16EC-46AE-988D-CD98AEB8DE47}" type="presOf" srcId="{99692297-9C45-4563-A052-2308B425C558}" destId="{94856D94-BC0F-4A91-93A6-DC47A5EAA23E}" srcOrd="0" destOrd="0" presId="urn:microsoft.com/office/officeart/2005/8/layout/hProcess6"/>
    <dgm:cxn modelId="{D89CE4DB-2B0C-41EF-899D-3E47762D0E64}" type="presParOf" srcId="{889F9B48-F07B-4B7F-932F-3D4FD08337B8}" destId="{7DD78EBC-36AD-4249-944B-73FE0B7CEABF}" srcOrd="0" destOrd="0" presId="urn:microsoft.com/office/officeart/2005/8/layout/hProcess6"/>
    <dgm:cxn modelId="{CAE7E592-9BBF-4658-9CB8-2FB289217113}" type="presParOf" srcId="{7DD78EBC-36AD-4249-944B-73FE0B7CEABF}" destId="{DE36A316-8666-4C37-8960-1E0861B73709}" srcOrd="0" destOrd="0" presId="urn:microsoft.com/office/officeart/2005/8/layout/hProcess6"/>
    <dgm:cxn modelId="{85E76A73-D984-44F4-AF65-8F13B21F9312}" type="presParOf" srcId="{7DD78EBC-36AD-4249-944B-73FE0B7CEABF}" destId="{BD1CF623-5E78-4D98-AFB3-98735A776999}" srcOrd="1" destOrd="0" presId="urn:microsoft.com/office/officeart/2005/8/layout/hProcess6"/>
    <dgm:cxn modelId="{B0A7EBC2-FF2B-4E2D-B91A-B6A4BBF12EE0}" type="presParOf" srcId="{7DD78EBC-36AD-4249-944B-73FE0B7CEABF}" destId="{120C00A1-521E-458E-8A8A-5F2558A72655}" srcOrd="2" destOrd="0" presId="urn:microsoft.com/office/officeart/2005/8/layout/hProcess6"/>
    <dgm:cxn modelId="{B60AC1B8-2F58-4406-B63C-A34BF57EA365}" type="presParOf" srcId="{7DD78EBC-36AD-4249-944B-73FE0B7CEABF}" destId="{94856D94-BC0F-4A91-93A6-DC47A5EAA23E}" srcOrd="3" destOrd="0" presId="urn:microsoft.com/office/officeart/2005/8/layout/hProcess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5745821-5474-49EE-B2E5-C685F9DD03BF}" type="doc">
      <dgm:prSet loTypeId="urn:microsoft.com/office/officeart/2005/8/layout/hierarchy3" loCatId="list" qsTypeId="urn:microsoft.com/office/officeart/2005/8/quickstyle/simple1" qsCatId="simple" csTypeId="urn:microsoft.com/office/officeart/2005/8/colors/accent5_4" csCatId="accent5" phldr="1"/>
      <dgm:spPr/>
      <dgm:t>
        <a:bodyPr/>
        <a:lstStyle/>
        <a:p>
          <a:endParaRPr lang="en-GB"/>
        </a:p>
      </dgm:t>
    </dgm:pt>
    <dgm:pt modelId="{5D1CA1DE-E071-4966-A005-2BD29C173538}">
      <dgm:prSet phldrT="[Text]"/>
      <dgm:spPr/>
      <dgm:t>
        <a:bodyPr/>
        <a:lstStyle/>
        <a:p>
          <a:r>
            <a:rPr lang="de-DE" dirty="0" err="1" smtClean="0">
              <a:solidFill>
                <a:srgbClr val="002060"/>
              </a:solidFill>
            </a:rPr>
            <a:t>Strengths</a:t>
          </a:r>
          <a:endParaRPr lang="en-GB" dirty="0">
            <a:solidFill>
              <a:srgbClr val="002060"/>
            </a:solidFill>
          </a:endParaRPr>
        </a:p>
      </dgm:t>
    </dgm:pt>
    <dgm:pt modelId="{312095F8-796B-473A-8100-1FEBC84B30BE}" type="parTrans" cxnId="{80CA49E5-196E-4FBC-B232-2F4F4F5A5E38}">
      <dgm:prSet/>
      <dgm:spPr/>
      <dgm:t>
        <a:bodyPr/>
        <a:lstStyle/>
        <a:p>
          <a:endParaRPr lang="en-GB">
            <a:solidFill>
              <a:srgbClr val="002060"/>
            </a:solidFill>
          </a:endParaRPr>
        </a:p>
      </dgm:t>
    </dgm:pt>
    <dgm:pt modelId="{D9FE588F-C63F-43C7-B05E-4E1AADA8EACE}" type="sibTrans" cxnId="{80CA49E5-196E-4FBC-B232-2F4F4F5A5E38}">
      <dgm:prSet/>
      <dgm:spPr/>
      <dgm:t>
        <a:bodyPr/>
        <a:lstStyle/>
        <a:p>
          <a:endParaRPr lang="en-GB">
            <a:solidFill>
              <a:srgbClr val="002060"/>
            </a:solidFill>
          </a:endParaRPr>
        </a:p>
      </dgm:t>
    </dgm:pt>
    <dgm:pt modelId="{9D3C3EDE-67FE-4A13-870F-5FAC61371DC4}">
      <dgm:prSet phldrT="[Text]"/>
      <dgm:spPr/>
      <dgm:t>
        <a:bodyPr/>
        <a:lstStyle/>
        <a:p>
          <a:r>
            <a:rPr lang="de-DE" dirty="0" err="1" smtClean="0">
              <a:solidFill>
                <a:srgbClr val="002060"/>
              </a:solidFill>
            </a:rPr>
            <a:t>Weaknesses</a:t>
          </a:r>
          <a:endParaRPr lang="en-GB" dirty="0">
            <a:solidFill>
              <a:srgbClr val="002060"/>
            </a:solidFill>
          </a:endParaRPr>
        </a:p>
      </dgm:t>
    </dgm:pt>
    <dgm:pt modelId="{9FE546DA-C414-40FB-97ED-8622FAF1C1E5}" type="parTrans" cxnId="{63B8F7F2-6661-4F32-8753-BDA0A97FF9BE}">
      <dgm:prSet/>
      <dgm:spPr/>
      <dgm:t>
        <a:bodyPr/>
        <a:lstStyle/>
        <a:p>
          <a:endParaRPr lang="en-GB">
            <a:solidFill>
              <a:srgbClr val="002060"/>
            </a:solidFill>
          </a:endParaRPr>
        </a:p>
      </dgm:t>
    </dgm:pt>
    <dgm:pt modelId="{F82871D5-3060-4E03-A5B3-A78E280B2F41}" type="sibTrans" cxnId="{63B8F7F2-6661-4F32-8753-BDA0A97FF9BE}">
      <dgm:prSet/>
      <dgm:spPr/>
      <dgm:t>
        <a:bodyPr/>
        <a:lstStyle/>
        <a:p>
          <a:endParaRPr lang="en-GB">
            <a:solidFill>
              <a:srgbClr val="002060"/>
            </a:solidFill>
          </a:endParaRPr>
        </a:p>
      </dgm:t>
    </dgm:pt>
    <dgm:pt modelId="{C385F21F-5775-455B-BCEB-FD23A24CD5CF}">
      <dgm:prSet phldrT="[Text]"/>
      <dgm:spPr/>
      <dgm:t>
        <a:bodyPr/>
        <a:lstStyle/>
        <a:p>
          <a:r>
            <a:rPr lang="de-DE" dirty="0" err="1" smtClean="0">
              <a:solidFill>
                <a:srgbClr val="002060"/>
              </a:solidFill>
            </a:rPr>
            <a:t>Threats</a:t>
          </a:r>
          <a:endParaRPr lang="en-GB" dirty="0">
            <a:solidFill>
              <a:srgbClr val="002060"/>
            </a:solidFill>
          </a:endParaRPr>
        </a:p>
      </dgm:t>
    </dgm:pt>
    <dgm:pt modelId="{0BB09E14-A311-4567-BD05-83CDCE4EE7FC}" type="parTrans" cxnId="{49E805D7-6E7C-4DBA-8114-C283DF3C52E0}">
      <dgm:prSet/>
      <dgm:spPr/>
      <dgm:t>
        <a:bodyPr/>
        <a:lstStyle/>
        <a:p>
          <a:endParaRPr lang="en-GB">
            <a:solidFill>
              <a:srgbClr val="002060"/>
            </a:solidFill>
          </a:endParaRPr>
        </a:p>
      </dgm:t>
    </dgm:pt>
    <dgm:pt modelId="{EE053BBF-93D9-4549-B42B-C517FDA253B3}" type="sibTrans" cxnId="{49E805D7-6E7C-4DBA-8114-C283DF3C52E0}">
      <dgm:prSet/>
      <dgm:spPr/>
      <dgm:t>
        <a:bodyPr/>
        <a:lstStyle/>
        <a:p>
          <a:endParaRPr lang="en-GB">
            <a:solidFill>
              <a:srgbClr val="002060"/>
            </a:solidFill>
          </a:endParaRPr>
        </a:p>
      </dgm:t>
    </dgm:pt>
    <dgm:pt modelId="{4DDD5FC4-89CC-4B0A-B3AD-21269FB62381}">
      <dgm:prSet phldrT="[Text]"/>
      <dgm:spPr/>
      <dgm:t>
        <a:bodyPr/>
        <a:lstStyle/>
        <a:p>
          <a:r>
            <a:rPr lang="de-DE" dirty="0" err="1" smtClean="0">
              <a:solidFill>
                <a:srgbClr val="002060"/>
              </a:solidFill>
            </a:rPr>
            <a:t>Opportunities</a:t>
          </a:r>
          <a:endParaRPr lang="en-GB" dirty="0">
            <a:solidFill>
              <a:srgbClr val="002060"/>
            </a:solidFill>
          </a:endParaRPr>
        </a:p>
      </dgm:t>
    </dgm:pt>
    <dgm:pt modelId="{86F3076A-BF7F-4D60-8295-59504EC88D5C}" type="parTrans" cxnId="{F0BB912D-4B34-41D2-95AD-815E054DFAF3}">
      <dgm:prSet/>
      <dgm:spPr/>
      <dgm:t>
        <a:bodyPr/>
        <a:lstStyle/>
        <a:p>
          <a:endParaRPr lang="en-GB">
            <a:solidFill>
              <a:srgbClr val="002060"/>
            </a:solidFill>
          </a:endParaRPr>
        </a:p>
      </dgm:t>
    </dgm:pt>
    <dgm:pt modelId="{5DCDB9FA-B3B1-43DA-89CD-F700EE85F5D2}" type="sibTrans" cxnId="{F0BB912D-4B34-41D2-95AD-815E054DFAF3}">
      <dgm:prSet/>
      <dgm:spPr/>
      <dgm:t>
        <a:bodyPr/>
        <a:lstStyle/>
        <a:p>
          <a:endParaRPr lang="en-GB">
            <a:solidFill>
              <a:srgbClr val="002060"/>
            </a:solidFill>
          </a:endParaRPr>
        </a:p>
      </dgm:t>
    </dgm:pt>
    <dgm:pt modelId="{E273D855-8295-4F67-9420-03A6DAF4A579}">
      <dgm:prSet phldrT="[Text]"/>
      <dgm:spPr/>
      <dgm:t>
        <a:bodyPr/>
        <a:lstStyle/>
        <a:p>
          <a:r>
            <a:rPr lang="de-DE" dirty="0" smtClean="0">
              <a:solidFill>
                <a:srgbClr val="002060"/>
              </a:solidFill>
            </a:rPr>
            <a:t>Strong </a:t>
          </a:r>
          <a:r>
            <a:rPr lang="de-DE" dirty="0" err="1" smtClean="0">
              <a:solidFill>
                <a:srgbClr val="002060"/>
              </a:solidFill>
            </a:rPr>
            <a:t>basic</a:t>
          </a:r>
          <a:r>
            <a:rPr lang="de-DE" dirty="0" smtClean="0">
              <a:solidFill>
                <a:srgbClr val="002060"/>
              </a:solidFill>
            </a:rPr>
            <a:t> </a:t>
          </a:r>
          <a:r>
            <a:rPr lang="de-DE" dirty="0" err="1" smtClean="0">
              <a:solidFill>
                <a:srgbClr val="002060"/>
              </a:solidFill>
            </a:rPr>
            <a:t>research</a:t>
          </a:r>
          <a:endParaRPr lang="en-GB" dirty="0">
            <a:solidFill>
              <a:srgbClr val="002060"/>
            </a:solidFill>
          </a:endParaRPr>
        </a:p>
      </dgm:t>
    </dgm:pt>
    <dgm:pt modelId="{C90C9933-539C-4DE1-85D3-ADD6C2EB3D74}" type="parTrans" cxnId="{31537B28-A2D3-46D1-B5E0-480446BDD756}">
      <dgm:prSet/>
      <dgm:spPr/>
      <dgm:t>
        <a:bodyPr/>
        <a:lstStyle/>
        <a:p>
          <a:endParaRPr lang="en-GB">
            <a:solidFill>
              <a:srgbClr val="002060"/>
            </a:solidFill>
          </a:endParaRPr>
        </a:p>
      </dgm:t>
    </dgm:pt>
    <dgm:pt modelId="{DD66A760-87A3-475E-86C3-5692C6B6AF84}" type="sibTrans" cxnId="{31537B28-A2D3-46D1-B5E0-480446BDD756}">
      <dgm:prSet/>
      <dgm:spPr/>
      <dgm:t>
        <a:bodyPr/>
        <a:lstStyle/>
        <a:p>
          <a:endParaRPr lang="en-GB">
            <a:solidFill>
              <a:srgbClr val="002060"/>
            </a:solidFill>
          </a:endParaRPr>
        </a:p>
      </dgm:t>
    </dgm:pt>
    <dgm:pt modelId="{DE339DD3-692D-4CEE-A234-5B03F1E5FE17}">
      <dgm:prSet phldrT="[Text]"/>
      <dgm:spPr/>
      <dgm:t>
        <a:bodyPr/>
        <a:lstStyle/>
        <a:p>
          <a:r>
            <a:rPr lang="de-DE" dirty="0" smtClean="0">
              <a:solidFill>
                <a:srgbClr val="002060"/>
              </a:solidFill>
            </a:rPr>
            <a:t>STEM </a:t>
          </a:r>
          <a:r>
            <a:rPr lang="de-DE" dirty="0" err="1" smtClean="0">
              <a:solidFill>
                <a:srgbClr val="002060"/>
              </a:solidFill>
            </a:rPr>
            <a:t>education</a:t>
          </a:r>
          <a:endParaRPr lang="en-GB" dirty="0">
            <a:solidFill>
              <a:srgbClr val="002060"/>
            </a:solidFill>
          </a:endParaRPr>
        </a:p>
      </dgm:t>
    </dgm:pt>
    <dgm:pt modelId="{AFF3A377-9240-45DC-B7E4-363830438D93}" type="parTrans" cxnId="{954F0045-A183-482A-BE82-24A892555FE3}">
      <dgm:prSet/>
      <dgm:spPr/>
      <dgm:t>
        <a:bodyPr/>
        <a:lstStyle/>
        <a:p>
          <a:endParaRPr lang="en-GB">
            <a:solidFill>
              <a:srgbClr val="002060"/>
            </a:solidFill>
          </a:endParaRPr>
        </a:p>
      </dgm:t>
    </dgm:pt>
    <dgm:pt modelId="{69FF0BD4-A557-45EA-822C-4A291C17A6E2}" type="sibTrans" cxnId="{954F0045-A183-482A-BE82-24A892555FE3}">
      <dgm:prSet/>
      <dgm:spPr/>
      <dgm:t>
        <a:bodyPr/>
        <a:lstStyle/>
        <a:p>
          <a:endParaRPr lang="en-GB">
            <a:solidFill>
              <a:srgbClr val="002060"/>
            </a:solidFill>
          </a:endParaRPr>
        </a:p>
      </dgm:t>
    </dgm:pt>
    <dgm:pt modelId="{76461903-49D6-4819-B831-9480B0B36C19}">
      <dgm:prSet phldrT="[Text]"/>
      <dgm:spPr/>
      <dgm:t>
        <a:bodyPr/>
        <a:lstStyle/>
        <a:p>
          <a:r>
            <a:rPr lang="de-DE" dirty="0" err="1" smtClean="0">
              <a:solidFill>
                <a:srgbClr val="002060"/>
              </a:solidFill>
            </a:rPr>
            <a:t>No</a:t>
          </a:r>
          <a:r>
            <a:rPr lang="de-DE" dirty="0" smtClean="0">
              <a:solidFill>
                <a:srgbClr val="002060"/>
              </a:solidFill>
            </a:rPr>
            <a:t> </a:t>
          </a:r>
          <a:r>
            <a:rPr lang="de-DE" dirty="0" err="1" smtClean="0">
              <a:solidFill>
                <a:srgbClr val="002060"/>
              </a:solidFill>
            </a:rPr>
            <a:t>strategic</a:t>
          </a:r>
          <a:r>
            <a:rPr lang="de-DE" dirty="0" smtClean="0">
              <a:solidFill>
                <a:srgbClr val="002060"/>
              </a:solidFill>
            </a:rPr>
            <a:t> </a:t>
          </a:r>
          <a:r>
            <a:rPr lang="de-DE" dirty="0" err="1" smtClean="0">
              <a:solidFill>
                <a:srgbClr val="002060"/>
              </a:solidFill>
            </a:rPr>
            <a:t>prioritisation</a:t>
          </a:r>
          <a:endParaRPr lang="en-GB" dirty="0">
            <a:solidFill>
              <a:srgbClr val="002060"/>
            </a:solidFill>
          </a:endParaRPr>
        </a:p>
      </dgm:t>
    </dgm:pt>
    <dgm:pt modelId="{4F8CF46A-22AF-450E-B18E-C80CAD49FFCC}" type="parTrans" cxnId="{B876012C-E6F5-42C6-A5B6-CDB7DF5D81E6}">
      <dgm:prSet/>
      <dgm:spPr/>
      <dgm:t>
        <a:bodyPr/>
        <a:lstStyle/>
        <a:p>
          <a:endParaRPr lang="en-GB">
            <a:solidFill>
              <a:srgbClr val="002060"/>
            </a:solidFill>
          </a:endParaRPr>
        </a:p>
      </dgm:t>
    </dgm:pt>
    <dgm:pt modelId="{6BAEA313-A75F-4137-A9A3-8DB963A54737}" type="sibTrans" cxnId="{B876012C-E6F5-42C6-A5B6-CDB7DF5D81E6}">
      <dgm:prSet/>
      <dgm:spPr/>
      <dgm:t>
        <a:bodyPr/>
        <a:lstStyle/>
        <a:p>
          <a:endParaRPr lang="en-GB">
            <a:solidFill>
              <a:srgbClr val="002060"/>
            </a:solidFill>
          </a:endParaRPr>
        </a:p>
      </dgm:t>
    </dgm:pt>
    <dgm:pt modelId="{29C4FB1E-62DB-48FD-A371-F8A9A609113A}">
      <dgm:prSet phldrT="[Text]"/>
      <dgm:spPr/>
      <dgm:t>
        <a:bodyPr/>
        <a:lstStyle/>
        <a:p>
          <a:r>
            <a:rPr lang="de-DE" dirty="0" smtClean="0">
              <a:solidFill>
                <a:srgbClr val="002060"/>
              </a:solidFill>
            </a:rPr>
            <a:t>Lack </a:t>
          </a:r>
          <a:r>
            <a:rPr lang="de-DE" dirty="0" err="1" smtClean="0">
              <a:solidFill>
                <a:srgbClr val="002060"/>
              </a:solidFill>
            </a:rPr>
            <a:t>of</a:t>
          </a:r>
          <a:r>
            <a:rPr lang="de-DE" dirty="0" smtClean="0">
              <a:solidFill>
                <a:srgbClr val="002060"/>
              </a:solidFill>
            </a:rPr>
            <a:t> </a:t>
          </a:r>
          <a:r>
            <a:rPr lang="de-DE" dirty="0" err="1" smtClean="0">
              <a:solidFill>
                <a:srgbClr val="002060"/>
              </a:solidFill>
            </a:rPr>
            <a:t>funding</a:t>
          </a:r>
          <a:endParaRPr lang="en-GB" dirty="0">
            <a:solidFill>
              <a:srgbClr val="002060"/>
            </a:solidFill>
          </a:endParaRPr>
        </a:p>
      </dgm:t>
    </dgm:pt>
    <dgm:pt modelId="{03FF2BE8-505E-4DBF-A86C-5B6D48CE0313}" type="parTrans" cxnId="{AC355965-5676-4589-AD6E-1E72B5EF38A6}">
      <dgm:prSet/>
      <dgm:spPr/>
      <dgm:t>
        <a:bodyPr/>
        <a:lstStyle/>
        <a:p>
          <a:endParaRPr lang="en-GB">
            <a:solidFill>
              <a:srgbClr val="002060"/>
            </a:solidFill>
          </a:endParaRPr>
        </a:p>
      </dgm:t>
    </dgm:pt>
    <dgm:pt modelId="{1FAAF3FC-98AC-43E9-83B9-F2057397F362}" type="sibTrans" cxnId="{AC355965-5676-4589-AD6E-1E72B5EF38A6}">
      <dgm:prSet/>
      <dgm:spPr/>
      <dgm:t>
        <a:bodyPr/>
        <a:lstStyle/>
        <a:p>
          <a:endParaRPr lang="en-GB">
            <a:solidFill>
              <a:srgbClr val="002060"/>
            </a:solidFill>
          </a:endParaRPr>
        </a:p>
      </dgm:t>
    </dgm:pt>
    <dgm:pt modelId="{8E179E1D-CB35-491F-8321-8AC0FA7DC036}">
      <dgm:prSet phldrT="[Text]"/>
      <dgm:spPr/>
      <dgm:t>
        <a:bodyPr/>
        <a:lstStyle/>
        <a:p>
          <a:r>
            <a:rPr lang="de-DE" dirty="0" smtClean="0">
              <a:solidFill>
                <a:srgbClr val="002060"/>
              </a:solidFill>
            </a:rPr>
            <a:t>Low </a:t>
          </a:r>
          <a:r>
            <a:rPr lang="de-DE" dirty="0" err="1" smtClean="0">
              <a:solidFill>
                <a:srgbClr val="002060"/>
              </a:solidFill>
            </a:rPr>
            <a:t>labour</a:t>
          </a:r>
          <a:r>
            <a:rPr lang="de-DE" dirty="0" smtClean="0">
              <a:solidFill>
                <a:srgbClr val="002060"/>
              </a:solidFill>
            </a:rPr>
            <a:t> </a:t>
          </a:r>
          <a:r>
            <a:rPr lang="de-DE" dirty="0" err="1" smtClean="0">
              <a:solidFill>
                <a:srgbClr val="002060"/>
              </a:solidFill>
            </a:rPr>
            <a:t>costs</a:t>
          </a:r>
          <a:r>
            <a:rPr lang="de-DE" dirty="0" smtClean="0">
              <a:solidFill>
                <a:srgbClr val="002060"/>
              </a:solidFill>
            </a:rPr>
            <a:t> </a:t>
          </a:r>
          <a:r>
            <a:rPr lang="de-DE" dirty="0" err="1" smtClean="0">
              <a:solidFill>
                <a:srgbClr val="002060"/>
              </a:solidFill>
            </a:rPr>
            <a:t>elsewhere</a:t>
          </a:r>
          <a:endParaRPr lang="en-GB" dirty="0">
            <a:solidFill>
              <a:srgbClr val="002060"/>
            </a:solidFill>
          </a:endParaRPr>
        </a:p>
      </dgm:t>
    </dgm:pt>
    <dgm:pt modelId="{A7A26CDC-16B7-40F4-9BAF-BC3366D9384B}" type="parTrans" cxnId="{F45D614B-9384-415A-8F02-266F7556EA74}">
      <dgm:prSet/>
      <dgm:spPr/>
      <dgm:t>
        <a:bodyPr/>
        <a:lstStyle/>
        <a:p>
          <a:endParaRPr lang="en-GB">
            <a:solidFill>
              <a:srgbClr val="002060"/>
            </a:solidFill>
          </a:endParaRPr>
        </a:p>
      </dgm:t>
    </dgm:pt>
    <dgm:pt modelId="{7ED36379-D3E4-473D-B369-07921BAE88BF}" type="sibTrans" cxnId="{F45D614B-9384-415A-8F02-266F7556EA74}">
      <dgm:prSet/>
      <dgm:spPr/>
      <dgm:t>
        <a:bodyPr/>
        <a:lstStyle/>
        <a:p>
          <a:endParaRPr lang="en-GB">
            <a:solidFill>
              <a:srgbClr val="002060"/>
            </a:solidFill>
          </a:endParaRPr>
        </a:p>
      </dgm:t>
    </dgm:pt>
    <dgm:pt modelId="{78CC82D9-3754-42CC-B3E4-7341A8F38821}">
      <dgm:prSet phldrT="[Text]"/>
      <dgm:spPr/>
      <dgm:t>
        <a:bodyPr/>
        <a:lstStyle/>
        <a:p>
          <a:r>
            <a:rPr lang="de-DE" dirty="0" smtClean="0">
              <a:solidFill>
                <a:srgbClr val="002060"/>
              </a:solidFill>
            </a:rPr>
            <a:t>Miss </a:t>
          </a:r>
          <a:r>
            <a:rPr lang="de-DE" dirty="0" err="1" smtClean="0">
              <a:solidFill>
                <a:srgbClr val="002060"/>
              </a:solidFill>
            </a:rPr>
            <a:t>the</a:t>
          </a:r>
          <a:r>
            <a:rPr lang="de-DE" dirty="0" smtClean="0">
              <a:solidFill>
                <a:srgbClr val="002060"/>
              </a:solidFill>
            </a:rPr>
            <a:t> </a:t>
          </a:r>
          <a:r>
            <a:rPr lang="de-DE" dirty="0" err="1" smtClean="0">
              <a:solidFill>
                <a:srgbClr val="002060"/>
              </a:solidFill>
            </a:rPr>
            <a:t>train</a:t>
          </a:r>
          <a:r>
            <a:rPr lang="de-DE" dirty="0" smtClean="0">
              <a:solidFill>
                <a:srgbClr val="002060"/>
              </a:solidFill>
            </a:rPr>
            <a:t> </a:t>
          </a:r>
          <a:r>
            <a:rPr lang="de-DE" dirty="0" err="1" smtClean="0">
              <a:solidFill>
                <a:srgbClr val="002060"/>
              </a:solidFill>
            </a:rPr>
            <a:t>of</a:t>
          </a:r>
          <a:r>
            <a:rPr lang="de-DE" dirty="0" smtClean="0">
              <a:solidFill>
                <a:srgbClr val="002060"/>
              </a:solidFill>
            </a:rPr>
            <a:t> </a:t>
          </a:r>
          <a:r>
            <a:rPr lang="de-DE" dirty="0" err="1" smtClean="0">
              <a:solidFill>
                <a:srgbClr val="002060"/>
              </a:solidFill>
            </a:rPr>
            <a:t>thematic</a:t>
          </a:r>
          <a:r>
            <a:rPr lang="de-DE" dirty="0" smtClean="0">
              <a:solidFill>
                <a:srgbClr val="002060"/>
              </a:solidFill>
            </a:rPr>
            <a:t> </a:t>
          </a:r>
          <a:r>
            <a:rPr lang="de-DE" dirty="0" err="1" smtClean="0">
              <a:solidFill>
                <a:srgbClr val="002060"/>
              </a:solidFill>
            </a:rPr>
            <a:t>cooperation</a:t>
          </a:r>
          <a:endParaRPr lang="en-GB" dirty="0">
            <a:solidFill>
              <a:srgbClr val="002060"/>
            </a:solidFill>
          </a:endParaRPr>
        </a:p>
      </dgm:t>
    </dgm:pt>
    <dgm:pt modelId="{74BDE187-580F-40FE-A8B2-2FBC250CDA53}" type="parTrans" cxnId="{EED4EC20-4CB5-43B4-97D6-DF520076C99D}">
      <dgm:prSet/>
      <dgm:spPr/>
      <dgm:t>
        <a:bodyPr/>
        <a:lstStyle/>
        <a:p>
          <a:endParaRPr lang="en-GB">
            <a:solidFill>
              <a:srgbClr val="002060"/>
            </a:solidFill>
          </a:endParaRPr>
        </a:p>
      </dgm:t>
    </dgm:pt>
    <dgm:pt modelId="{EB695E13-24D6-4B77-9C61-A3DA9A79FEC8}" type="sibTrans" cxnId="{EED4EC20-4CB5-43B4-97D6-DF520076C99D}">
      <dgm:prSet/>
      <dgm:spPr/>
      <dgm:t>
        <a:bodyPr/>
        <a:lstStyle/>
        <a:p>
          <a:endParaRPr lang="en-GB">
            <a:solidFill>
              <a:srgbClr val="002060"/>
            </a:solidFill>
          </a:endParaRPr>
        </a:p>
      </dgm:t>
    </dgm:pt>
    <dgm:pt modelId="{D056D4B9-6043-4004-AFFD-6A12BF6C0162}">
      <dgm:prSet phldrT="[Text]"/>
      <dgm:spPr/>
      <dgm:t>
        <a:bodyPr/>
        <a:lstStyle/>
        <a:p>
          <a:r>
            <a:rPr lang="de-DE" dirty="0" smtClean="0">
              <a:solidFill>
                <a:srgbClr val="002060"/>
              </a:solidFill>
            </a:rPr>
            <a:t>Focus on </a:t>
          </a:r>
          <a:r>
            <a:rPr lang="de-DE" dirty="0" err="1" smtClean="0">
              <a:solidFill>
                <a:srgbClr val="002060"/>
              </a:solidFill>
            </a:rPr>
            <a:t>key</a:t>
          </a:r>
          <a:r>
            <a:rPr lang="de-DE" dirty="0" smtClean="0">
              <a:solidFill>
                <a:srgbClr val="002060"/>
              </a:solidFill>
            </a:rPr>
            <a:t> </a:t>
          </a:r>
          <a:r>
            <a:rPr lang="de-DE" dirty="0" err="1" smtClean="0">
              <a:solidFill>
                <a:srgbClr val="002060"/>
              </a:solidFill>
            </a:rPr>
            <a:t>domains</a:t>
          </a:r>
          <a:r>
            <a:rPr lang="de-DE" dirty="0" smtClean="0">
              <a:solidFill>
                <a:srgbClr val="002060"/>
              </a:solidFill>
            </a:rPr>
            <a:t> (ICT?)</a:t>
          </a:r>
          <a:endParaRPr lang="en-GB" dirty="0">
            <a:solidFill>
              <a:srgbClr val="002060"/>
            </a:solidFill>
          </a:endParaRPr>
        </a:p>
      </dgm:t>
    </dgm:pt>
    <dgm:pt modelId="{350182A7-1848-4E6E-B746-149F440FFC68}" type="parTrans" cxnId="{E926199A-734F-498D-956A-09B40F99079C}">
      <dgm:prSet/>
      <dgm:spPr/>
      <dgm:t>
        <a:bodyPr/>
        <a:lstStyle/>
        <a:p>
          <a:endParaRPr lang="en-GB">
            <a:solidFill>
              <a:srgbClr val="002060"/>
            </a:solidFill>
          </a:endParaRPr>
        </a:p>
      </dgm:t>
    </dgm:pt>
    <dgm:pt modelId="{D636A28F-0899-42B5-8420-A9DDF3BE5595}" type="sibTrans" cxnId="{E926199A-734F-498D-956A-09B40F99079C}">
      <dgm:prSet/>
      <dgm:spPr/>
      <dgm:t>
        <a:bodyPr/>
        <a:lstStyle/>
        <a:p>
          <a:endParaRPr lang="en-GB">
            <a:solidFill>
              <a:srgbClr val="002060"/>
            </a:solidFill>
          </a:endParaRPr>
        </a:p>
      </dgm:t>
    </dgm:pt>
    <dgm:pt modelId="{DD9CAAFB-C1F6-428F-BB72-288FEEB4A55A}">
      <dgm:prSet phldrT="[Text]"/>
      <dgm:spPr/>
      <dgm:t>
        <a:bodyPr/>
        <a:lstStyle/>
        <a:p>
          <a:r>
            <a:rPr lang="de-DE" dirty="0" smtClean="0">
              <a:solidFill>
                <a:srgbClr val="002060"/>
              </a:solidFill>
            </a:rPr>
            <a:t>Upgrade traditional </a:t>
          </a:r>
          <a:r>
            <a:rPr lang="de-DE" dirty="0" err="1" smtClean="0">
              <a:solidFill>
                <a:srgbClr val="002060"/>
              </a:solidFill>
            </a:rPr>
            <a:t>sectors</a:t>
          </a:r>
          <a:endParaRPr lang="en-GB" dirty="0">
            <a:solidFill>
              <a:srgbClr val="002060"/>
            </a:solidFill>
          </a:endParaRPr>
        </a:p>
      </dgm:t>
    </dgm:pt>
    <dgm:pt modelId="{C1046E5F-DE7D-4ABC-8D45-8AB38781E971}" type="parTrans" cxnId="{F21E6CD5-2C63-4351-AC2C-F6BCC4375412}">
      <dgm:prSet/>
      <dgm:spPr/>
      <dgm:t>
        <a:bodyPr/>
        <a:lstStyle/>
        <a:p>
          <a:endParaRPr lang="en-GB">
            <a:solidFill>
              <a:srgbClr val="002060"/>
            </a:solidFill>
          </a:endParaRPr>
        </a:p>
      </dgm:t>
    </dgm:pt>
    <dgm:pt modelId="{26FBC872-A467-46A0-B3F0-98CA5192006A}" type="sibTrans" cxnId="{F21E6CD5-2C63-4351-AC2C-F6BCC4375412}">
      <dgm:prSet/>
      <dgm:spPr/>
      <dgm:t>
        <a:bodyPr/>
        <a:lstStyle/>
        <a:p>
          <a:endParaRPr lang="en-GB">
            <a:solidFill>
              <a:srgbClr val="002060"/>
            </a:solidFill>
          </a:endParaRPr>
        </a:p>
      </dgm:t>
    </dgm:pt>
    <dgm:pt modelId="{00C57F58-9584-46FD-8BC7-E214EA802B5A}">
      <dgm:prSet phldrT="[Text]"/>
      <dgm:spPr/>
      <dgm:t>
        <a:bodyPr/>
        <a:lstStyle/>
        <a:p>
          <a:r>
            <a:rPr lang="de-DE" dirty="0" err="1" smtClean="0">
              <a:solidFill>
                <a:srgbClr val="002060"/>
              </a:solidFill>
            </a:rPr>
            <a:t>Many</a:t>
          </a:r>
          <a:r>
            <a:rPr lang="de-DE" dirty="0" smtClean="0">
              <a:solidFill>
                <a:srgbClr val="002060"/>
              </a:solidFill>
            </a:rPr>
            <a:t> </a:t>
          </a:r>
          <a:r>
            <a:rPr lang="de-DE" dirty="0" err="1" smtClean="0">
              <a:solidFill>
                <a:srgbClr val="002060"/>
              </a:solidFill>
            </a:rPr>
            <a:t>industries</a:t>
          </a:r>
          <a:r>
            <a:rPr lang="de-DE" dirty="0" smtClean="0">
              <a:solidFill>
                <a:srgbClr val="002060"/>
              </a:solidFill>
            </a:rPr>
            <a:t> </a:t>
          </a:r>
          <a:r>
            <a:rPr lang="de-DE" dirty="0" err="1" smtClean="0">
              <a:solidFill>
                <a:srgbClr val="002060"/>
              </a:solidFill>
            </a:rPr>
            <a:t>with</a:t>
          </a:r>
          <a:r>
            <a:rPr lang="de-DE" dirty="0" smtClean="0">
              <a:solidFill>
                <a:srgbClr val="002060"/>
              </a:solidFill>
            </a:rPr>
            <a:t> </a:t>
          </a:r>
          <a:r>
            <a:rPr lang="de-DE" dirty="0" err="1" smtClean="0">
              <a:solidFill>
                <a:srgbClr val="002060"/>
              </a:solidFill>
            </a:rPr>
            <a:t>low</a:t>
          </a:r>
          <a:r>
            <a:rPr lang="de-DE" dirty="0" smtClean="0">
              <a:solidFill>
                <a:srgbClr val="002060"/>
              </a:solidFill>
            </a:rPr>
            <a:t> </a:t>
          </a:r>
          <a:r>
            <a:rPr lang="de-DE" dirty="0" err="1" smtClean="0">
              <a:solidFill>
                <a:srgbClr val="002060"/>
              </a:solidFill>
            </a:rPr>
            <a:t>value</a:t>
          </a:r>
          <a:r>
            <a:rPr lang="de-DE" dirty="0" smtClean="0">
              <a:solidFill>
                <a:srgbClr val="002060"/>
              </a:solidFill>
            </a:rPr>
            <a:t> </a:t>
          </a:r>
          <a:r>
            <a:rPr lang="de-DE" dirty="0" err="1" smtClean="0">
              <a:solidFill>
                <a:srgbClr val="002060"/>
              </a:solidFill>
            </a:rPr>
            <a:t>added</a:t>
          </a:r>
          <a:endParaRPr lang="en-GB" dirty="0">
            <a:solidFill>
              <a:srgbClr val="002060"/>
            </a:solidFill>
          </a:endParaRPr>
        </a:p>
      </dgm:t>
    </dgm:pt>
    <dgm:pt modelId="{295A6D21-9862-4482-A082-7809F9276ADA}" type="parTrans" cxnId="{C7F5D365-0BAB-4351-8393-4E6CEAB8A4D6}">
      <dgm:prSet/>
      <dgm:spPr/>
      <dgm:t>
        <a:bodyPr/>
        <a:lstStyle/>
        <a:p>
          <a:endParaRPr lang="en-GB"/>
        </a:p>
      </dgm:t>
    </dgm:pt>
    <dgm:pt modelId="{8414E461-123E-4810-B410-6DA948630569}" type="sibTrans" cxnId="{C7F5D365-0BAB-4351-8393-4E6CEAB8A4D6}">
      <dgm:prSet/>
      <dgm:spPr/>
      <dgm:t>
        <a:bodyPr/>
        <a:lstStyle/>
        <a:p>
          <a:endParaRPr lang="en-GB"/>
        </a:p>
      </dgm:t>
    </dgm:pt>
    <dgm:pt modelId="{45003E99-4C1A-4655-A892-CDC36D2F5B53}">
      <dgm:prSet phldrT="[Text]"/>
      <dgm:spPr/>
      <dgm:t>
        <a:bodyPr/>
        <a:lstStyle/>
        <a:p>
          <a:r>
            <a:rPr lang="de-DE" dirty="0" smtClean="0">
              <a:solidFill>
                <a:srgbClr val="002060"/>
              </a:solidFill>
            </a:rPr>
            <a:t>Create </a:t>
          </a:r>
          <a:r>
            <a:rPr lang="de-DE" dirty="0" err="1" smtClean="0">
              <a:solidFill>
                <a:srgbClr val="002060"/>
              </a:solidFill>
            </a:rPr>
            <a:t>trust</a:t>
          </a:r>
          <a:r>
            <a:rPr lang="de-DE" dirty="0" smtClean="0">
              <a:solidFill>
                <a:srgbClr val="002060"/>
              </a:solidFill>
            </a:rPr>
            <a:t> &amp; </a:t>
          </a:r>
          <a:r>
            <a:rPr lang="de-DE" dirty="0" err="1" smtClean="0">
              <a:solidFill>
                <a:srgbClr val="002060"/>
              </a:solidFill>
            </a:rPr>
            <a:t>learn</a:t>
          </a:r>
          <a:r>
            <a:rPr lang="de-DE" dirty="0" smtClean="0">
              <a:solidFill>
                <a:srgbClr val="002060"/>
              </a:solidFill>
            </a:rPr>
            <a:t> (S3)</a:t>
          </a:r>
          <a:endParaRPr lang="en-GB" dirty="0">
            <a:solidFill>
              <a:srgbClr val="002060"/>
            </a:solidFill>
          </a:endParaRPr>
        </a:p>
      </dgm:t>
    </dgm:pt>
    <dgm:pt modelId="{0ACC1A1D-8DA5-4BC5-960F-057964B6B452}" type="parTrans" cxnId="{5CC256E2-D05A-4E92-93B5-32FF142148F3}">
      <dgm:prSet/>
      <dgm:spPr/>
      <dgm:t>
        <a:bodyPr/>
        <a:lstStyle/>
        <a:p>
          <a:endParaRPr lang="en-GB"/>
        </a:p>
      </dgm:t>
    </dgm:pt>
    <dgm:pt modelId="{BD534068-776F-46D2-9735-EEAA40992C8B}" type="sibTrans" cxnId="{5CC256E2-D05A-4E92-93B5-32FF142148F3}">
      <dgm:prSet/>
      <dgm:spPr/>
      <dgm:t>
        <a:bodyPr/>
        <a:lstStyle/>
        <a:p>
          <a:endParaRPr lang="en-GB"/>
        </a:p>
      </dgm:t>
    </dgm:pt>
    <dgm:pt modelId="{CC47A147-3CDC-485E-BC5C-26C94030A0F0}">
      <dgm:prSet phldrT="[Text]"/>
      <dgm:spPr/>
      <dgm:t>
        <a:bodyPr/>
        <a:lstStyle/>
        <a:p>
          <a:r>
            <a:rPr lang="de-DE" dirty="0" err="1" smtClean="0">
              <a:solidFill>
                <a:srgbClr val="002060"/>
              </a:solidFill>
            </a:rPr>
            <a:t>Weak</a:t>
          </a:r>
          <a:r>
            <a:rPr lang="de-DE" dirty="0" smtClean="0">
              <a:solidFill>
                <a:srgbClr val="002060"/>
              </a:solidFill>
            </a:rPr>
            <a:t> </a:t>
          </a:r>
          <a:r>
            <a:rPr lang="de-DE" dirty="0" err="1" smtClean="0">
              <a:solidFill>
                <a:srgbClr val="002060"/>
              </a:solidFill>
            </a:rPr>
            <a:t>institutional</a:t>
          </a:r>
          <a:r>
            <a:rPr lang="de-DE" dirty="0" smtClean="0">
              <a:solidFill>
                <a:srgbClr val="002060"/>
              </a:solidFill>
            </a:rPr>
            <a:t> </a:t>
          </a:r>
          <a:r>
            <a:rPr lang="de-DE" dirty="0" err="1" smtClean="0">
              <a:solidFill>
                <a:srgbClr val="002060"/>
              </a:solidFill>
            </a:rPr>
            <a:t>capacities</a:t>
          </a:r>
          <a:endParaRPr lang="en-GB" dirty="0">
            <a:solidFill>
              <a:srgbClr val="002060"/>
            </a:solidFill>
          </a:endParaRPr>
        </a:p>
      </dgm:t>
    </dgm:pt>
    <dgm:pt modelId="{1F4DD20F-4E1C-460B-BC38-1ECCCEAD7B5E}" type="parTrans" cxnId="{23CC48D7-6D75-4CF1-AC3B-0AFC80F965CE}">
      <dgm:prSet/>
      <dgm:spPr/>
      <dgm:t>
        <a:bodyPr/>
        <a:lstStyle/>
        <a:p>
          <a:endParaRPr lang="en-GB"/>
        </a:p>
      </dgm:t>
    </dgm:pt>
    <dgm:pt modelId="{0382E5BA-E4E8-4BCD-A20D-9B2CA43F092F}" type="sibTrans" cxnId="{23CC48D7-6D75-4CF1-AC3B-0AFC80F965CE}">
      <dgm:prSet/>
      <dgm:spPr/>
      <dgm:t>
        <a:bodyPr/>
        <a:lstStyle/>
        <a:p>
          <a:endParaRPr lang="en-GB"/>
        </a:p>
      </dgm:t>
    </dgm:pt>
    <dgm:pt modelId="{A51240E6-0277-4ACC-90FD-0D79574D1AD8}">
      <dgm:prSet phldrT="[Text]"/>
      <dgm:spPr/>
      <dgm:t>
        <a:bodyPr/>
        <a:lstStyle/>
        <a:p>
          <a:r>
            <a:rPr lang="de-DE" dirty="0" smtClean="0">
              <a:solidFill>
                <a:srgbClr val="002060"/>
              </a:solidFill>
            </a:rPr>
            <a:t>Non-R&amp;D </a:t>
          </a:r>
          <a:r>
            <a:rPr lang="de-DE" dirty="0" err="1" smtClean="0">
              <a:solidFill>
                <a:srgbClr val="002060"/>
              </a:solidFill>
            </a:rPr>
            <a:t>innovations</a:t>
          </a:r>
          <a:r>
            <a:rPr lang="de-DE" dirty="0" smtClean="0">
              <a:solidFill>
                <a:srgbClr val="002060"/>
              </a:solidFill>
            </a:rPr>
            <a:t> </a:t>
          </a:r>
          <a:endParaRPr lang="en-GB" dirty="0">
            <a:solidFill>
              <a:srgbClr val="002060"/>
            </a:solidFill>
          </a:endParaRPr>
        </a:p>
      </dgm:t>
    </dgm:pt>
    <dgm:pt modelId="{D557D70A-EF75-4D0D-ACA5-C4FD35C5F3CE}" type="parTrans" cxnId="{0B324E3D-41A2-4334-9BC0-AC7AD16834E6}">
      <dgm:prSet/>
      <dgm:spPr/>
      <dgm:t>
        <a:bodyPr/>
        <a:lstStyle/>
        <a:p>
          <a:endParaRPr lang="en-GB"/>
        </a:p>
      </dgm:t>
    </dgm:pt>
    <dgm:pt modelId="{A9C1DE47-2DFA-4F78-BCD0-70723B7F76DD}" type="sibTrans" cxnId="{0B324E3D-41A2-4334-9BC0-AC7AD16834E6}">
      <dgm:prSet/>
      <dgm:spPr/>
      <dgm:t>
        <a:bodyPr/>
        <a:lstStyle/>
        <a:p>
          <a:endParaRPr lang="en-GB"/>
        </a:p>
      </dgm:t>
    </dgm:pt>
    <dgm:pt modelId="{216071B5-BF4B-4371-983F-E11FDFF9AEF1}">
      <dgm:prSet phldrT="[Text]"/>
      <dgm:spPr/>
      <dgm:t>
        <a:bodyPr/>
        <a:lstStyle/>
        <a:p>
          <a:r>
            <a:rPr lang="de-DE" dirty="0" err="1" smtClean="0">
              <a:solidFill>
                <a:srgbClr val="002060"/>
              </a:solidFill>
            </a:rPr>
            <a:t>Continuous</a:t>
          </a:r>
          <a:r>
            <a:rPr lang="de-DE" dirty="0" smtClean="0">
              <a:solidFill>
                <a:srgbClr val="002060"/>
              </a:solidFill>
            </a:rPr>
            <a:t> </a:t>
          </a:r>
          <a:r>
            <a:rPr lang="de-DE" dirty="0" err="1" smtClean="0">
              <a:solidFill>
                <a:srgbClr val="002060"/>
              </a:solidFill>
            </a:rPr>
            <a:t>commitment</a:t>
          </a:r>
          <a:r>
            <a:rPr lang="de-DE" dirty="0" smtClean="0">
              <a:solidFill>
                <a:srgbClr val="002060"/>
              </a:solidFill>
            </a:rPr>
            <a:t>? </a:t>
          </a:r>
          <a:endParaRPr lang="en-GB" dirty="0">
            <a:solidFill>
              <a:srgbClr val="002060"/>
            </a:solidFill>
          </a:endParaRPr>
        </a:p>
      </dgm:t>
    </dgm:pt>
    <dgm:pt modelId="{B247AF67-78B0-4D68-A30B-E1893F94E468}" type="parTrans" cxnId="{B7BD2BD3-0F16-4E27-BFD4-E82464C8B07C}">
      <dgm:prSet/>
      <dgm:spPr/>
      <dgm:t>
        <a:bodyPr/>
        <a:lstStyle/>
        <a:p>
          <a:endParaRPr lang="en-GB"/>
        </a:p>
      </dgm:t>
    </dgm:pt>
    <dgm:pt modelId="{A9A0CF16-A0E9-44D6-A8F4-FA9F03B51728}" type="sibTrans" cxnId="{B7BD2BD3-0F16-4E27-BFD4-E82464C8B07C}">
      <dgm:prSet/>
      <dgm:spPr/>
      <dgm:t>
        <a:bodyPr/>
        <a:lstStyle/>
        <a:p>
          <a:endParaRPr lang="en-GB"/>
        </a:p>
      </dgm:t>
    </dgm:pt>
    <dgm:pt modelId="{18BB4737-FC98-4855-918A-6DAAB7227B91}">
      <dgm:prSet phldrT="[Text]"/>
      <dgm:spPr/>
      <dgm:t>
        <a:bodyPr/>
        <a:lstStyle/>
        <a:p>
          <a:r>
            <a:rPr lang="de-DE" dirty="0" smtClean="0">
              <a:solidFill>
                <a:srgbClr val="002060"/>
              </a:solidFill>
            </a:rPr>
            <a:t>Relative </a:t>
          </a:r>
          <a:r>
            <a:rPr lang="de-DE" dirty="0" err="1" smtClean="0">
              <a:solidFill>
                <a:srgbClr val="002060"/>
              </a:solidFill>
            </a:rPr>
            <a:t>cost</a:t>
          </a:r>
          <a:r>
            <a:rPr lang="de-DE" dirty="0" smtClean="0">
              <a:solidFill>
                <a:srgbClr val="002060"/>
              </a:solidFill>
            </a:rPr>
            <a:t> </a:t>
          </a:r>
          <a:r>
            <a:rPr lang="de-DE" dirty="0" err="1" smtClean="0">
              <a:solidFill>
                <a:srgbClr val="002060"/>
              </a:solidFill>
            </a:rPr>
            <a:t>advantage</a:t>
          </a:r>
          <a:endParaRPr lang="en-GB" dirty="0">
            <a:solidFill>
              <a:srgbClr val="002060"/>
            </a:solidFill>
          </a:endParaRPr>
        </a:p>
      </dgm:t>
    </dgm:pt>
    <dgm:pt modelId="{07B657C1-0C52-4728-A976-5CCD0CB94DBA}" type="parTrans" cxnId="{B2D8DF57-203A-47E1-A0E1-71BF8FB70405}">
      <dgm:prSet/>
      <dgm:spPr/>
      <dgm:t>
        <a:bodyPr/>
        <a:lstStyle/>
        <a:p>
          <a:endParaRPr lang="en-GB"/>
        </a:p>
      </dgm:t>
    </dgm:pt>
    <dgm:pt modelId="{B5C0552B-CC83-44D9-8CBA-339019AFBC59}" type="sibTrans" cxnId="{B2D8DF57-203A-47E1-A0E1-71BF8FB70405}">
      <dgm:prSet/>
      <dgm:spPr/>
      <dgm:t>
        <a:bodyPr/>
        <a:lstStyle/>
        <a:p>
          <a:endParaRPr lang="en-GB"/>
        </a:p>
      </dgm:t>
    </dgm:pt>
    <dgm:pt modelId="{FD02E60B-B808-43DA-BF9A-8BD1CFACCCED}">
      <dgm:prSet phldrT="[Text]"/>
      <dgm:spPr/>
      <dgm:t>
        <a:bodyPr/>
        <a:lstStyle/>
        <a:p>
          <a:r>
            <a:rPr lang="de-DE" dirty="0" err="1" smtClean="0">
              <a:solidFill>
                <a:srgbClr val="002060"/>
              </a:solidFill>
            </a:rPr>
            <a:t>Weak</a:t>
          </a:r>
          <a:r>
            <a:rPr lang="de-DE" dirty="0" smtClean="0">
              <a:solidFill>
                <a:srgbClr val="002060"/>
              </a:solidFill>
            </a:rPr>
            <a:t> </a:t>
          </a:r>
          <a:r>
            <a:rPr lang="de-DE" dirty="0" err="1" smtClean="0">
              <a:solidFill>
                <a:srgbClr val="002060"/>
              </a:solidFill>
            </a:rPr>
            <a:t>linkage</a:t>
          </a:r>
          <a:r>
            <a:rPr lang="de-DE" dirty="0" smtClean="0">
              <a:solidFill>
                <a:srgbClr val="002060"/>
              </a:solidFill>
            </a:rPr>
            <a:t> HEI-</a:t>
          </a:r>
          <a:r>
            <a:rPr lang="de-DE" dirty="0" err="1" smtClean="0">
              <a:solidFill>
                <a:srgbClr val="002060"/>
              </a:solidFill>
            </a:rPr>
            <a:t>industry</a:t>
          </a:r>
          <a:endParaRPr lang="en-GB" dirty="0">
            <a:solidFill>
              <a:srgbClr val="002060"/>
            </a:solidFill>
          </a:endParaRPr>
        </a:p>
      </dgm:t>
    </dgm:pt>
    <dgm:pt modelId="{3D8E3789-CCC4-4D89-85A2-4D614AF0B9E9}" type="parTrans" cxnId="{5F873F8A-F942-46BA-A21C-0E2082277BD1}">
      <dgm:prSet/>
      <dgm:spPr/>
      <dgm:t>
        <a:bodyPr/>
        <a:lstStyle/>
        <a:p>
          <a:endParaRPr lang="en-GB"/>
        </a:p>
      </dgm:t>
    </dgm:pt>
    <dgm:pt modelId="{8132B91B-A1AD-400E-96CF-BD80F450836D}" type="sibTrans" cxnId="{5F873F8A-F942-46BA-A21C-0E2082277BD1}">
      <dgm:prSet/>
      <dgm:spPr/>
      <dgm:t>
        <a:bodyPr/>
        <a:lstStyle/>
        <a:p>
          <a:endParaRPr lang="en-GB"/>
        </a:p>
      </dgm:t>
    </dgm:pt>
    <dgm:pt modelId="{5896A902-C1AA-4485-B794-15CABAFE4719}" type="pres">
      <dgm:prSet presAssocID="{95745821-5474-49EE-B2E5-C685F9DD03BF}" presName="diagram" presStyleCnt="0">
        <dgm:presLayoutVars>
          <dgm:chPref val="1"/>
          <dgm:dir/>
          <dgm:animOne val="branch"/>
          <dgm:animLvl val="lvl"/>
          <dgm:resizeHandles/>
        </dgm:presLayoutVars>
      </dgm:prSet>
      <dgm:spPr/>
      <dgm:t>
        <a:bodyPr/>
        <a:lstStyle/>
        <a:p>
          <a:endParaRPr lang="en-GB"/>
        </a:p>
      </dgm:t>
    </dgm:pt>
    <dgm:pt modelId="{2B6AD400-445B-411E-A1DA-171A2994AD11}" type="pres">
      <dgm:prSet presAssocID="{5D1CA1DE-E071-4966-A005-2BD29C173538}" presName="root" presStyleCnt="0"/>
      <dgm:spPr/>
    </dgm:pt>
    <dgm:pt modelId="{15B5FFA5-68E5-40C7-ACD1-53FB061C9F2A}" type="pres">
      <dgm:prSet presAssocID="{5D1CA1DE-E071-4966-A005-2BD29C173538}" presName="rootComposite" presStyleCnt="0"/>
      <dgm:spPr/>
    </dgm:pt>
    <dgm:pt modelId="{73CBE7B2-2B64-4FF6-AE9E-FD78CB011842}" type="pres">
      <dgm:prSet presAssocID="{5D1CA1DE-E071-4966-A005-2BD29C173538}" presName="rootText" presStyleLbl="node1" presStyleIdx="0" presStyleCnt="4"/>
      <dgm:spPr/>
      <dgm:t>
        <a:bodyPr/>
        <a:lstStyle/>
        <a:p>
          <a:endParaRPr lang="en-GB"/>
        </a:p>
      </dgm:t>
    </dgm:pt>
    <dgm:pt modelId="{FA1FC313-BC2C-4A2D-B6C9-500202A89C42}" type="pres">
      <dgm:prSet presAssocID="{5D1CA1DE-E071-4966-A005-2BD29C173538}" presName="rootConnector" presStyleLbl="node1" presStyleIdx="0" presStyleCnt="4"/>
      <dgm:spPr/>
      <dgm:t>
        <a:bodyPr/>
        <a:lstStyle/>
        <a:p>
          <a:endParaRPr lang="en-GB"/>
        </a:p>
      </dgm:t>
    </dgm:pt>
    <dgm:pt modelId="{6C2A118D-502B-4B7B-B060-523CB65F4668}" type="pres">
      <dgm:prSet presAssocID="{5D1CA1DE-E071-4966-A005-2BD29C173538}" presName="childShape" presStyleCnt="0"/>
      <dgm:spPr/>
    </dgm:pt>
    <dgm:pt modelId="{B904D2DB-6656-4DFD-BDA1-0020DF4FD0AB}" type="pres">
      <dgm:prSet presAssocID="{C90C9933-539C-4DE1-85D3-ADD6C2EB3D74}" presName="Name13" presStyleLbl="parChTrans1D2" presStyleIdx="0" presStyleCnt="15"/>
      <dgm:spPr/>
      <dgm:t>
        <a:bodyPr/>
        <a:lstStyle/>
        <a:p>
          <a:endParaRPr lang="en-GB"/>
        </a:p>
      </dgm:t>
    </dgm:pt>
    <dgm:pt modelId="{8F3C0FB7-6B27-4016-9FA1-0D9BE5EF9C8C}" type="pres">
      <dgm:prSet presAssocID="{E273D855-8295-4F67-9420-03A6DAF4A579}" presName="childText" presStyleLbl="bgAcc1" presStyleIdx="0" presStyleCnt="15">
        <dgm:presLayoutVars>
          <dgm:bulletEnabled val="1"/>
        </dgm:presLayoutVars>
      </dgm:prSet>
      <dgm:spPr/>
      <dgm:t>
        <a:bodyPr/>
        <a:lstStyle/>
        <a:p>
          <a:endParaRPr lang="en-GB"/>
        </a:p>
      </dgm:t>
    </dgm:pt>
    <dgm:pt modelId="{484ABD2A-00EE-4F60-B10C-7D8C6E5BC58B}" type="pres">
      <dgm:prSet presAssocID="{AFF3A377-9240-45DC-B7E4-363830438D93}" presName="Name13" presStyleLbl="parChTrans1D2" presStyleIdx="1" presStyleCnt="15"/>
      <dgm:spPr/>
      <dgm:t>
        <a:bodyPr/>
        <a:lstStyle/>
        <a:p>
          <a:endParaRPr lang="en-GB"/>
        </a:p>
      </dgm:t>
    </dgm:pt>
    <dgm:pt modelId="{9BB989FE-2065-463B-9B5B-EB39C2902EBC}" type="pres">
      <dgm:prSet presAssocID="{DE339DD3-692D-4CEE-A234-5B03F1E5FE17}" presName="childText" presStyleLbl="bgAcc1" presStyleIdx="1" presStyleCnt="15">
        <dgm:presLayoutVars>
          <dgm:bulletEnabled val="1"/>
        </dgm:presLayoutVars>
      </dgm:prSet>
      <dgm:spPr/>
      <dgm:t>
        <a:bodyPr/>
        <a:lstStyle/>
        <a:p>
          <a:endParaRPr lang="en-GB"/>
        </a:p>
      </dgm:t>
    </dgm:pt>
    <dgm:pt modelId="{DFA35B1A-7957-43EE-BAD8-E555224519CF}" type="pres">
      <dgm:prSet presAssocID="{07B657C1-0C52-4728-A976-5CCD0CB94DBA}" presName="Name13" presStyleLbl="parChTrans1D2" presStyleIdx="2" presStyleCnt="15"/>
      <dgm:spPr/>
      <dgm:t>
        <a:bodyPr/>
        <a:lstStyle/>
        <a:p>
          <a:endParaRPr lang="de-DE"/>
        </a:p>
      </dgm:t>
    </dgm:pt>
    <dgm:pt modelId="{F6F1F27B-383B-4138-ADC1-E5EAB60D0716}" type="pres">
      <dgm:prSet presAssocID="{18BB4737-FC98-4855-918A-6DAAB7227B91}" presName="childText" presStyleLbl="bgAcc1" presStyleIdx="2" presStyleCnt="15">
        <dgm:presLayoutVars>
          <dgm:bulletEnabled val="1"/>
        </dgm:presLayoutVars>
      </dgm:prSet>
      <dgm:spPr/>
      <dgm:t>
        <a:bodyPr/>
        <a:lstStyle/>
        <a:p>
          <a:endParaRPr lang="en-GB"/>
        </a:p>
      </dgm:t>
    </dgm:pt>
    <dgm:pt modelId="{6E75273E-9F10-4574-BC18-AF61644E0C56}" type="pres">
      <dgm:prSet presAssocID="{9D3C3EDE-67FE-4A13-870F-5FAC61371DC4}" presName="root" presStyleCnt="0"/>
      <dgm:spPr/>
    </dgm:pt>
    <dgm:pt modelId="{4107EF18-B2CB-461C-BAB2-70C1EAD3E82F}" type="pres">
      <dgm:prSet presAssocID="{9D3C3EDE-67FE-4A13-870F-5FAC61371DC4}" presName="rootComposite" presStyleCnt="0"/>
      <dgm:spPr/>
    </dgm:pt>
    <dgm:pt modelId="{E77BDDF7-5C68-4A50-AF36-E95F7689521E}" type="pres">
      <dgm:prSet presAssocID="{9D3C3EDE-67FE-4A13-870F-5FAC61371DC4}" presName="rootText" presStyleLbl="node1" presStyleIdx="1" presStyleCnt="4"/>
      <dgm:spPr/>
      <dgm:t>
        <a:bodyPr/>
        <a:lstStyle/>
        <a:p>
          <a:endParaRPr lang="en-GB"/>
        </a:p>
      </dgm:t>
    </dgm:pt>
    <dgm:pt modelId="{C862EA12-0B42-4814-B4F1-EAB3E3FB9BAF}" type="pres">
      <dgm:prSet presAssocID="{9D3C3EDE-67FE-4A13-870F-5FAC61371DC4}" presName="rootConnector" presStyleLbl="node1" presStyleIdx="1" presStyleCnt="4"/>
      <dgm:spPr/>
      <dgm:t>
        <a:bodyPr/>
        <a:lstStyle/>
        <a:p>
          <a:endParaRPr lang="en-GB"/>
        </a:p>
      </dgm:t>
    </dgm:pt>
    <dgm:pt modelId="{3E8E6E79-1291-4DDD-8789-F795FC9F1DB0}" type="pres">
      <dgm:prSet presAssocID="{9D3C3EDE-67FE-4A13-870F-5FAC61371DC4}" presName="childShape" presStyleCnt="0"/>
      <dgm:spPr/>
    </dgm:pt>
    <dgm:pt modelId="{3E669B03-6725-41CE-9B3F-3D3BB0C4DE14}" type="pres">
      <dgm:prSet presAssocID="{4F8CF46A-22AF-450E-B18E-C80CAD49FFCC}" presName="Name13" presStyleLbl="parChTrans1D2" presStyleIdx="3" presStyleCnt="15"/>
      <dgm:spPr/>
      <dgm:t>
        <a:bodyPr/>
        <a:lstStyle/>
        <a:p>
          <a:endParaRPr lang="en-GB"/>
        </a:p>
      </dgm:t>
    </dgm:pt>
    <dgm:pt modelId="{3786CF5C-8302-47C9-A3DF-D04629636855}" type="pres">
      <dgm:prSet presAssocID="{76461903-49D6-4819-B831-9480B0B36C19}" presName="childText" presStyleLbl="bgAcc1" presStyleIdx="3" presStyleCnt="15">
        <dgm:presLayoutVars>
          <dgm:bulletEnabled val="1"/>
        </dgm:presLayoutVars>
      </dgm:prSet>
      <dgm:spPr/>
      <dgm:t>
        <a:bodyPr/>
        <a:lstStyle/>
        <a:p>
          <a:endParaRPr lang="en-GB"/>
        </a:p>
      </dgm:t>
    </dgm:pt>
    <dgm:pt modelId="{0F2B24F9-3B6C-4CEF-B35B-FCD0AE697059}" type="pres">
      <dgm:prSet presAssocID="{03FF2BE8-505E-4DBF-A86C-5B6D48CE0313}" presName="Name13" presStyleLbl="parChTrans1D2" presStyleIdx="4" presStyleCnt="15"/>
      <dgm:spPr/>
      <dgm:t>
        <a:bodyPr/>
        <a:lstStyle/>
        <a:p>
          <a:endParaRPr lang="en-GB"/>
        </a:p>
      </dgm:t>
    </dgm:pt>
    <dgm:pt modelId="{5477B571-D431-4589-8A8F-86F7A62FA951}" type="pres">
      <dgm:prSet presAssocID="{29C4FB1E-62DB-48FD-A371-F8A9A609113A}" presName="childText" presStyleLbl="bgAcc1" presStyleIdx="4" presStyleCnt="15">
        <dgm:presLayoutVars>
          <dgm:bulletEnabled val="1"/>
        </dgm:presLayoutVars>
      </dgm:prSet>
      <dgm:spPr/>
      <dgm:t>
        <a:bodyPr/>
        <a:lstStyle/>
        <a:p>
          <a:endParaRPr lang="en-GB"/>
        </a:p>
      </dgm:t>
    </dgm:pt>
    <dgm:pt modelId="{38069FE4-AD45-4200-AC11-CA0DE00B8827}" type="pres">
      <dgm:prSet presAssocID="{295A6D21-9862-4482-A082-7809F9276ADA}" presName="Name13" presStyleLbl="parChTrans1D2" presStyleIdx="5" presStyleCnt="15"/>
      <dgm:spPr/>
      <dgm:t>
        <a:bodyPr/>
        <a:lstStyle/>
        <a:p>
          <a:endParaRPr lang="de-DE"/>
        </a:p>
      </dgm:t>
    </dgm:pt>
    <dgm:pt modelId="{5966D324-E6EC-436D-AB88-C4B89B53F44F}" type="pres">
      <dgm:prSet presAssocID="{00C57F58-9584-46FD-8BC7-E214EA802B5A}" presName="childText" presStyleLbl="bgAcc1" presStyleIdx="5" presStyleCnt="15">
        <dgm:presLayoutVars>
          <dgm:bulletEnabled val="1"/>
        </dgm:presLayoutVars>
      </dgm:prSet>
      <dgm:spPr/>
      <dgm:t>
        <a:bodyPr/>
        <a:lstStyle/>
        <a:p>
          <a:endParaRPr lang="en-GB"/>
        </a:p>
      </dgm:t>
    </dgm:pt>
    <dgm:pt modelId="{18E37F8E-6F61-46B6-8309-30FA17705239}" type="pres">
      <dgm:prSet presAssocID="{1F4DD20F-4E1C-460B-BC38-1ECCCEAD7B5E}" presName="Name13" presStyleLbl="parChTrans1D2" presStyleIdx="6" presStyleCnt="15"/>
      <dgm:spPr/>
      <dgm:t>
        <a:bodyPr/>
        <a:lstStyle/>
        <a:p>
          <a:endParaRPr lang="de-DE"/>
        </a:p>
      </dgm:t>
    </dgm:pt>
    <dgm:pt modelId="{79AE98FB-68E1-4D1B-A168-3A3764A298D0}" type="pres">
      <dgm:prSet presAssocID="{CC47A147-3CDC-485E-BC5C-26C94030A0F0}" presName="childText" presStyleLbl="bgAcc1" presStyleIdx="6" presStyleCnt="15">
        <dgm:presLayoutVars>
          <dgm:bulletEnabled val="1"/>
        </dgm:presLayoutVars>
      </dgm:prSet>
      <dgm:spPr/>
      <dgm:t>
        <a:bodyPr/>
        <a:lstStyle/>
        <a:p>
          <a:endParaRPr lang="en-GB"/>
        </a:p>
      </dgm:t>
    </dgm:pt>
    <dgm:pt modelId="{C8892551-4D88-43D0-B7FA-697CBC8C9D77}" type="pres">
      <dgm:prSet presAssocID="{3D8E3789-CCC4-4D89-85A2-4D614AF0B9E9}" presName="Name13" presStyleLbl="parChTrans1D2" presStyleIdx="7" presStyleCnt="15"/>
      <dgm:spPr/>
      <dgm:t>
        <a:bodyPr/>
        <a:lstStyle/>
        <a:p>
          <a:endParaRPr lang="de-DE"/>
        </a:p>
      </dgm:t>
    </dgm:pt>
    <dgm:pt modelId="{24B60323-FF90-4F4D-8415-376F81040EBD}" type="pres">
      <dgm:prSet presAssocID="{FD02E60B-B808-43DA-BF9A-8BD1CFACCCED}" presName="childText" presStyleLbl="bgAcc1" presStyleIdx="7" presStyleCnt="15">
        <dgm:presLayoutVars>
          <dgm:bulletEnabled val="1"/>
        </dgm:presLayoutVars>
      </dgm:prSet>
      <dgm:spPr/>
      <dgm:t>
        <a:bodyPr/>
        <a:lstStyle/>
        <a:p>
          <a:endParaRPr lang="en-GB"/>
        </a:p>
      </dgm:t>
    </dgm:pt>
    <dgm:pt modelId="{5285455D-7CF6-4CF6-961D-C5CBDB611EAC}" type="pres">
      <dgm:prSet presAssocID="{C385F21F-5775-455B-BCEB-FD23A24CD5CF}" presName="root" presStyleCnt="0"/>
      <dgm:spPr/>
    </dgm:pt>
    <dgm:pt modelId="{B28D8384-6793-42EF-B470-C0F9944D4013}" type="pres">
      <dgm:prSet presAssocID="{C385F21F-5775-455B-BCEB-FD23A24CD5CF}" presName="rootComposite" presStyleCnt="0"/>
      <dgm:spPr/>
    </dgm:pt>
    <dgm:pt modelId="{5C803B89-EF4A-4B54-8B69-4947FFAD00F7}" type="pres">
      <dgm:prSet presAssocID="{C385F21F-5775-455B-BCEB-FD23A24CD5CF}" presName="rootText" presStyleLbl="node1" presStyleIdx="2" presStyleCnt="4"/>
      <dgm:spPr/>
      <dgm:t>
        <a:bodyPr/>
        <a:lstStyle/>
        <a:p>
          <a:endParaRPr lang="en-GB"/>
        </a:p>
      </dgm:t>
    </dgm:pt>
    <dgm:pt modelId="{E534CAC9-B00C-4967-A656-F0B0635586CA}" type="pres">
      <dgm:prSet presAssocID="{C385F21F-5775-455B-BCEB-FD23A24CD5CF}" presName="rootConnector" presStyleLbl="node1" presStyleIdx="2" presStyleCnt="4"/>
      <dgm:spPr/>
      <dgm:t>
        <a:bodyPr/>
        <a:lstStyle/>
        <a:p>
          <a:endParaRPr lang="en-GB"/>
        </a:p>
      </dgm:t>
    </dgm:pt>
    <dgm:pt modelId="{AB134C0D-A4D1-4093-8701-48B8B245CC37}" type="pres">
      <dgm:prSet presAssocID="{C385F21F-5775-455B-BCEB-FD23A24CD5CF}" presName="childShape" presStyleCnt="0"/>
      <dgm:spPr/>
    </dgm:pt>
    <dgm:pt modelId="{7623590E-6107-43BC-979A-7C576099E0A8}" type="pres">
      <dgm:prSet presAssocID="{A7A26CDC-16B7-40F4-9BAF-BC3366D9384B}" presName="Name13" presStyleLbl="parChTrans1D2" presStyleIdx="8" presStyleCnt="15"/>
      <dgm:spPr/>
      <dgm:t>
        <a:bodyPr/>
        <a:lstStyle/>
        <a:p>
          <a:endParaRPr lang="en-GB"/>
        </a:p>
      </dgm:t>
    </dgm:pt>
    <dgm:pt modelId="{3A642BAD-6E04-4450-8D1A-E85120213936}" type="pres">
      <dgm:prSet presAssocID="{8E179E1D-CB35-491F-8321-8AC0FA7DC036}" presName="childText" presStyleLbl="bgAcc1" presStyleIdx="8" presStyleCnt="15">
        <dgm:presLayoutVars>
          <dgm:bulletEnabled val="1"/>
        </dgm:presLayoutVars>
      </dgm:prSet>
      <dgm:spPr/>
      <dgm:t>
        <a:bodyPr/>
        <a:lstStyle/>
        <a:p>
          <a:endParaRPr lang="en-GB"/>
        </a:p>
      </dgm:t>
    </dgm:pt>
    <dgm:pt modelId="{057122B6-0136-4C8C-8E19-C047B3033405}" type="pres">
      <dgm:prSet presAssocID="{74BDE187-580F-40FE-A8B2-2FBC250CDA53}" presName="Name13" presStyleLbl="parChTrans1D2" presStyleIdx="9" presStyleCnt="15"/>
      <dgm:spPr/>
      <dgm:t>
        <a:bodyPr/>
        <a:lstStyle/>
        <a:p>
          <a:endParaRPr lang="en-GB"/>
        </a:p>
      </dgm:t>
    </dgm:pt>
    <dgm:pt modelId="{E989106D-B6D1-4FF1-A670-0B5D1011C567}" type="pres">
      <dgm:prSet presAssocID="{78CC82D9-3754-42CC-B3E4-7341A8F38821}" presName="childText" presStyleLbl="bgAcc1" presStyleIdx="9" presStyleCnt="15">
        <dgm:presLayoutVars>
          <dgm:bulletEnabled val="1"/>
        </dgm:presLayoutVars>
      </dgm:prSet>
      <dgm:spPr/>
      <dgm:t>
        <a:bodyPr/>
        <a:lstStyle/>
        <a:p>
          <a:endParaRPr lang="en-GB"/>
        </a:p>
      </dgm:t>
    </dgm:pt>
    <dgm:pt modelId="{9A8371C8-C841-4CC2-9A87-906A2DF8771C}" type="pres">
      <dgm:prSet presAssocID="{B247AF67-78B0-4D68-A30B-E1893F94E468}" presName="Name13" presStyleLbl="parChTrans1D2" presStyleIdx="10" presStyleCnt="15"/>
      <dgm:spPr/>
      <dgm:t>
        <a:bodyPr/>
        <a:lstStyle/>
        <a:p>
          <a:endParaRPr lang="de-DE"/>
        </a:p>
      </dgm:t>
    </dgm:pt>
    <dgm:pt modelId="{D313EA24-7C25-48C8-9DB0-F1FD536F63F1}" type="pres">
      <dgm:prSet presAssocID="{216071B5-BF4B-4371-983F-E11FDFF9AEF1}" presName="childText" presStyleLbl="bgAcc1" presStyleIdx="10" presStyleCnt="15">
        <dgm:presLayoutVars>
          <dgm:bulletEnabled val="1"/>
        </dgm:presLayoutVars>
      </dgm:prSet>
      <dgm:spPr/>
      <dgm:t>
        <a:bodyPr/>
        <a:lstStyle/>
        <a:p>
          <a:endParaRPr lang="en-GB"/>
        </a:p>
      </dgm:t>
    </dgm:pt>
    <dgm:pt modelId="{E7F9D315-669A-4223-B87E-1FB0C4D875E9}" type="pres">
      <dgm:prSet presAssocID="{4DDD5FC4-89CC-4B0A-B3AD-21269FB62381}" presName="root" presStyleCnt="0"/>
      <dgm:spPr/>
    </dgm:pt>
    <dgm:pt modelId="{50F1D60D-761B-4F1F-B176-2B1661A78B3B}" type="pres">
      <dgm:prSet presAssocID="{4DDD5FC4-89CC-4B0A-B3AD-21269FB62381}" presName="rootComposite" presStyleCnt="0"/>
      <dgm:spPr/>
    </dgm:pt>
    <dgm:pt modelId="{FC628AB5-A056-44CD-9924-D3A58C933443}" type="pres">
      <dgm:prSet presAssocID="{4DDD5FC4-89CC-4B0A-B3AD-21269FB62381}" presName="rootText" presStyleLbl="node1" presStyleIdx="3" presStyleCnt="4"/>
      <dgm:spPr/>
      <dgm:t>
        <a:bodyPr/>
        <a:lstStyle/>
        <a:p>
          <a:endParaRPr lang="en-GB"/>
        </a:p>
      </dgm:t>
    </dgm:pt>
    <dgm:pt modelId="{D6D4190C-B0D4-45AC-809F-1C667E3EAD34}" type="pres">
      <dgm:prSet presAssocID="{4DDD5FC4-89CC-4B0A-B3AD-21269FB62381}" presName="rootConnector" presStyleLbl="node1" presStyleIdx="3" presStyleCnt="4"/>
      <dgm:spPr/>
      <dgm:t>
        <a:bodyPr/>
        <a:lstStyle/>
        <a:p>
          <a:endParaRPr lang="en-GB"/>
        </a:p>
      </dgm:t>
    </dgm:pt>
    <dgm:pt modelId="{74462BFC-E345-4C7C-A7A4-AC36427BD522}" type="pres">
      <dgm:prSet presAssocID="{4DDD5FC4-89CC-4B0A-B3AD-21269FB62381}" presName="childShape" presStyleCnt="0"/>
      <dgm:spPr/>
    </dgm:pt>
    <dgm:pt modelId="{6AF206C4-C20A-44BD-B613-F5DDB3931946}" type="pres">
      <dgm:prSet presAssocID="{0ACC1A1D-8DA5-4BC5-960F-057964B6B452}" presName="Name13" presStyleLbl="parChTrans1D2" presStyleIdx="11" presStyleCnt="15"/>
      <dgm:spPr/>
      <dgm:t>
        <a:bodyPr/>
        <a:lstStyle/>
        <a:p>
          <a:endParaRPr lang="de-DE"/>
        </a:p>
      </dgm:t>
    </dgm:pt>
    <dgm:pt modelId="{E5D438A7-7FC1-435B-A3C1-5968217BCC75}" type="pres">
      <dgm:prSet presAssocID="{45003E99-4C1A-4655-A892-CDC36D2F5B53}" presName="childText" presStyleLbl="bgAcc1" presStyleIdx="11" presStyleCnt="15">
        <dgm:presLayoutVars>
          <dgm:bulletEnabled val="1"/>
        </dgm:presLayoutVars>
      </dgm:prSet>
      <dgm:spPr/>
      <dgm:t>
        <a:bodyPr/>
        <a:lstStyle/>
        <a:p>
          <a:endParaRPr lang="en-GB"/>
        </a:p>
      </dgm:t>
    </dgm:pt>
    <dgm:pt modelId="{B6F28022-6B47-409B-BDEC-0C2F61460FDC}" type="pres">
      <dgm:prSet presAssocID="{350182A7-1848-4E6E-B746-149F440FFC68}" presName="Name13" presStyleLbl="parChTrans1D2" presStyleIdx="12" presStyleCnt="15"/>
      <dgm:spPr/>
      <dgm:t>
        <a:bodyPr/>
        <a:lstStyle/>
        <a:p>
          <a:endParaRPr lang="en-GB"/>
        </a:p>
      </dgm:t>
    </dgm:pt>
    <dgm:pt modelId="{06861107-7297-49C6-A4B1-C9365C6DF9E1}" type="pres">
      <dgm:prSet presAssocID="{D056D4B9-6043-4004-AFFD-6A12BF6C0162}" presName="childText" presStyleLbl="bgAcc1" presStyleIdx="12" presStyleCnt="15">
        <dgm:presLayoutVars>
          <dgm:bulletEnabled val="1"/>
        </dgm:presLayoutVars>
      </dgm:prSet>
      <dgm:spPr/>
      <dgm:t>
        <a:bodyPr/>
        <a:lstStyle/>
        <a:p>
          <a:endParaRPr lang="en-GB"/>
        </a:p>
      </dgm:t>
    </dgm:pt>
    <dgm:pt modelId="{DCA9791E-BE38-4F59-8256-8032D4FE80DE}" type="pres">
      <dgm:prSet presAssocID="{C1046E5F-DE7D-4ABC-8D45-8AB38781E971}" presName="Name13" presStyleLbl="parChTrans1D2" presStyleIdx="13" presStyleCnt="15"/>
      <dgm:spPr/>
      <dgm:t>
        <a:bodyPr/>
        <a:lstStyle/>
        <a:p>
          <a:endParaRPr lang="en-GB"/>
        </a:p>
      </dgm:t>
    </dgm:pt>
    <dgm:pt modelId="{E31240CF-CA0C-4994-9C62-2E3E67E51FCA}" type="pres">
      <dgm:prSet presAssocID="{DD9CAAFB-C1F6-428F-BB72-288FEEB4A55A}" presName="childText" presStyleLbl="bgAcc1" presStyleIdx="13" presStyleCnt="15">
        <dgm:presLayoutVars>
          <dgm:bulletEnabled val="1"/>
        </dgm:presLayoutVars>
      </dgm:prSet>
      <dgm:spPr/>
      <dgm:t>
        <a:bodyPr/>
        <a:lstStyle/>
        <a:p>
          <a:endParaRPr lang="en-GB"/>
        </a:p>
      </dgm:t>
    </dgm:pt>
    <dgm:pt modelId="{86B35ACE-1AFA-4887-ADBC-661517F28ABD}" type="pres">
      <dgm:prSet presAssocID="{D557D70A-EF75-4D0D-ACA5-C4FD35C5F3CE}" presName="Name13" presStyleLbl="parChTrans1D2" presStyleIdx="14" presStyleCnt="15"/>
      <dgm:spPr/>
      <dgm:t>
        <a:bodyPr/>
        <a:lstStyle/>
        <a:p>
          <a:endParaRPr lang="de-DE"/>
        </a:p>
      </dgm:t>
    </dgm:pt>
    <dgm:pt modelId="{1F34C352-E4E2-4B77-B953-8F1C53892EB1}" type="pres">
      <dgm:prSet presAssocID="{A51240E6-0277-4ACC-90FD-0D79574D1AD8}" presName="childText" presStyleLbl="bgAcc1" presStyleIdx="14" presStyleCnt="15">
        <dgm:presLayoutVars>
          <dgm:bulletEnabled val="1"/>
        </dgm:presLayoutVars>
      </dgm:prSet>
      <dgm:spPr/>
      <dgm:t>
        <a:bodyPr/>
        <a:lstStyle/>
        <a:p>
          <a:endParaRPr lang="en-GB"/>
        </a:p>
      </dgm:t>
    </dgm:pt>
  </dgm:ptLst>
  <dgm:cxnLst>
    <dgm:cxn modelId="{F45D614B-9384-415A-8F02-266F7556EA74}" srcId="{C385F21F-5775-455B-BCEB-FD23A24CD5CF}" destId="{8E179E1D-CB35-491F-8321-8AC0FA7DC036}" srcOrd="0" destOrd="0" parTransId="{A7A26CDC-16B7-40F4-9BAF-BC3366D9384B}" sibTransId="{7ED36379-D3E4-473D-B369-07921BAE88BF}"/>
    <dgm:cxn modelId="{31537B28-A2D3-46D1-B5E0-480446BDD756}" srcId="{5D1CA1DE-E071-4966-A005-2BD29C173538}" destId="{E273D855-8295-4F67-9420-03A6DAF4A579}" srcOrd="0" destOrd="0" parTransId="{C90C9933-539C-4DE1-85D3-ADD6C2EB3D74}" sibTransId="{DD66A760-87A3-475E-86C3-5692C6B6AF84}"/>
    <dgm:cxn modelId="{B92D8162-65FB-4D16-85E2-F1697215F7D3}" type="presOf" srcId="{DD9CAAFB-C1F6-428F-BB72-288FEEB4A55A}" destId="{E31240CF-CA0C-4994-9C62-2E3E67E51FCA}" srcOrd="0" destOrd="0" presId="urn:microsoft.com/office/officeart/2005/8/layout/hierarchy3"/>
    <dgm:cxn modelId="{1D732C1C-EDBE-4879-AD0B-85648DD78253}" type="presOf" srcId="{D056D4B9-6043-4004-AFFD-6A12BF6C0162}" destId="{06861107-7297-49C6-A4B1-C9365C6DF9E1}" srcOrd="0" destOrd="0" presId="urn:microsoft.com/office/officeart/2005/8/layout/hierarchy3"/>
    <dgm:cxn modelId="{63B8F7F2-6661-4F32-8753-BDA0A97FF9BE}" srcId="{95745821-5474-49EE-B2E5-C685F9DD03BF}" destId="{9D3C3EDE-67FE-4A13-870F-5FAC61371DC4}" srcOrd="1" destOrd="0" parTransId="{9FE546DA-C414-40FB-97ED-8622FAF1C1E5}" sibTransId="{F82871D5-3060-4E03-A5B3-A78E280B2F41}"/>
    <dgm:cxn modelId="{B876012C-E6F5-42C6-A5B6-CDB7DF5D81E6}" srcId="{9D3C3EDE-67FE-4A13-870F-5FAC61371DC4}" destId="{76461903-49D6-4819-B831-9480B0B36C19}" srcOrd="0" destOrd="0" parTransId="{4F8CF46A-22AF-450E-B18E-C80CAD49FFCC}" sibTransId="{6BAEA313-A75F-4137-A9A3-8DB963A54737}"/>
    <dgm:cxn modelId="{A4FEB9F2-5495-4EF3-BED1-7EFE60C2FFBE}" type="presOf" srcId="{A7A26CDC-16B7-40F4-9BAF-BC3366D9384B}" destId="{7623590E-6107-43BC-979A-7C576099E0A8}" srcOrd="0" destOrd="0" presId="urn:microsoft.com/office/officeart/2005/8/layout/hierarchy3"/>
    <dgm:cxn modelId="{5833C578-4976-4F8B-BC3F-5D801A94FA73}" type="presOf" srcId="{E273D855-8295-4F67-9420-03A6DAF4A579}" destId="{8F3C0FB7-6B27-4016-9FA1-0D9BE5EF9C8C}" srcOrd="0" destOrd="0" presId="urn:microsoft.com/office/officeart/2005/8/layout/hierarchy3"/>
    <dgm:cxn modelId="{F48A7507-2A65-408F-BE6D-0E32D2E8220B}" type="presOf" srcId="{4F8CF46A-22AF-450E-B18E-C80CAD49FFCC}" destId="{3E669B03-6725-41CE-9B3F-3D3BB0C4DE14}" srcOrd="0" destOrd="0" presId="urn:microsoft.com/office/officeart/2005/8/layout/hierarchy3"/>
    <dgm:cxn modelId="{D9FEEB88-B430-4B07-8839-C2A5267B2A6F}" type="presOf" srcId="{29C4FB1E-62DB-48FD-A371-F8A9A609113A}" destId="{5477B571-D431-4589-8A8F-86F7A62FA951}" srcOrd="0" destOrd="0" presId="urn:microsoft.com/office/officeart/2005/8/layout/hierarchy3"/>
    <dgm:cxn modelId="{163625B8-4648-4337-8090-46A187411B22}" type="presOf" srcId="{295A6D21-9862-4482-A082-7809F9276ADA}" destId="{38069FE4-AD45-4200-AC11-CA0DE00B8827}" srcOrd="0" destOrd="0" presId="urn:microsoft.com/office/officeart/2005/8/layout/hierarchy3"/>
    <dgm:cxn modelId="{E17859C8-7520-4523-8565-660C3ACE18FD}" type="presOf" srcId="{C385F21F-5775-455B-BCEB-FD23A24CD5CF}" destId="{E534CAC9-B00C-4967-A656-F0B0635586CA}" srcOrd="1" destOrd="0" presId="urn:microsoft.com/office/officeart/2005/8/layout/hierarchy3"/>
    <dgm:cxn modelId="{E926199A-734F-498D-956A-09B40F99079C}" srcId="{4DDD5FC4-89CC-4B0A-B3AD-21269FB62381}" destId="{D056D4B9-6043-4004-AFFD-6A12BF6C0162}" srcOrd="1" destOrd="0" parTransId="{350182A7-1848-4E6E-B746-149F440FFC68}" sibTransId="{D636A28F-0899-42B5-8420-A9DDF3BE5595}"/>
    <dgm:cxn modelId="{B7BD2BD3-0F16-4E27-BFD4-E82464C8B07C}" srcId="{C385F21F-5775-455B-BCEB-FD23A24CD5CF}" destId="{216071B5-BF4B-4371-983F-E11FDFF9AEF1}" srcOrd="2" destOrd="0" parTransId="{B247AF67-78B0-4D68-A30B-E1893F94E468}" sibTransId="{A9A0CF16-A0E9-44D6-A8F4-FA9F03B51728}"/>
    <dgm:cxn modelId="{5CC256E2-D05A-4E92-93B5-32FF142148F3}" srcId="{4DDD5FC4-89CC-4B0A-B3AD-21269FB62381}" destId="{45003E99-4C1A-4655-A892-CDC36D2F5B53}" srcOrd="0" destOrd="0" parTransId="{0ACC1A1D-8DA5-4BC5-960F-057964B6B452}" sibTransId="{BD534068-776F-46D2-9735-EEAA40992C8B}"/>
    <dgm:cxn modelId="{5F873F8A-F942-46BA-A21C-0E2082277BD1}" srcId="{9D3C3EDE-67FE-4A13-870F-5FAC61371DC4}" destId="{FD02E60B-B808-43DA-BF9A-8BD1CFACCCED}" srcOrd="4" destOrd="0" parTransId="{3D8E3789-CCC4-4D89-85A2-4D614AF0B9E9}" sibTransId="{8132B91B-A1AD-400E-96CF-BD80F450836D}"/>
    <dgm:cxn modelId="{583E7FFB-C3B7-4049-8E50-0AD1AAE44E96}" type="presOf" srcId="{5D1CA1DE-E071-4966-A005-2BD29C173538}" destId="{FA1FC313-BC2C-4A2D-B6C9-500202A89C42}" srcOrd="1" destOrd="0" presId="urn:microsoft.com/office/officeart/2005/8/layout/hierarchy3"/>
    <dgm:cxn modelId="{B2D8DF57-203A-47E1-A0E1-71BF8FB70405}" srcId="{5D1CA1DE-E071-4966-A005-2BD29C173538}" destId="{18BB4737-FC98-4855-918A-6DAAB7227B91}" srcOrd="2" destOrd="0" parTransId="{07B657C1-0C52-4728-A976-5CCD0CB94DBA}" sibTransId="{B5C0552B-CC83-44D9-8CBA-339019AFBC59}"/>
    <dgm:cxn modelId="{E6F48565-03FE-4E62-9D58-0D3C2EB8BD92}" type="presOf" srcId="{A51240E6-0277-4ACC-90FD-0D79574D1AD8}" destId="{1F34C352-E4E2-4B77-B953-8F1C53892EB1}" srcOrd="0" destOrd="0" presId="urn:microsoft.com/office/officeart/2005/8/layout/hierarchy3"/>
    <dgm:cxn modelId="{98EF0480-CA6D-451D-A876-5A955F6BFC39}" type="presOf" srcId="{8E179E1D-CB35-491F-8321-8AC0FA7DC036}" destId="{3A642BAD-6E04-4450-8D1A-E85120213936}" srcOrd="0" destOrd="0" presId="urn:microsoft.com/office/officeart/2005/8/layout/hierarchy3"/>
    <dgm:cxn modelId="{80CA49E5-196E-4FBC-B232-2F4F4F5A5E38}" srcId="{95745821-5474-49EE-B2E5-C685F9DD03BF}" destId="{5D1CA1DE-E071-4966-A005-2BD29C173538}" srcOrd="0" destOrd="0" parTransId="{312095F8-796B-473A-8100-1FEBC84B30BE}" sibTransId="{D9FE588F-C63F-43C7-B05E-4E1AADA8EACE}"/>
    <dgm:cxn modelId="{7056896D-4EEA-4ED7-98AA-60F2CEB93FCA}" type="presOf" srcId="{76461903-49D6-4819-B831-9480B0B36C19}" destId="{3786CF5C-8302-47C9-A3DF-D04629636855}" srcOrd="0" destOrd="0" presId="urn:microsoft.com/office/officeart/2005/8/layout/hierarchy3"/>
    <dgm:cxn modelId="{F0BB912D-4B34-41D2-95AD-815E054DFAF3}" srcId="{95745821-5474-49EE-B2E5-C685F9DD03BF}" destId="{4DDD5FC4-89CC-4B0A-B3AD-21269FB62381}" srcOrd="3" destOrd="0" parTransId="{86F3076A-BF7F-4D60-8295-59504EC88D5C}" sibTransId="{5DCDB9FA-B3B1-43DA-89CD-F700EE85F5D2}"/>
    <dgm:cxn modelId="{049A7903-6CB3-4EDB-8FEC-EB47941D7FB1}" type="presOf" srcId="{74BDE187-580F-40FE-A8B2-2FBC250CDA53}" destId="{057122B6-0136-4C8C-8E19-C047B3033405}" srcOrd="0" destOrd="0" presId="urn:microsoft.com/office/officeart/2005/8/layout/hierarchy3"/>
    <dgm:cxn modelId="{42863D0B-D4E1-46E2-BF68-08D4E6DFC82B}" type="presOf" srcId="{216071B5-BF4B-4371-983F-E11FDFF9AEF1}" destId="{D313EA24-7C25-48C8-9DB0-F1FD536F63F1}" srcOrd="0" destOrd="0" presId="urn:microsoft.com/office/officeart/2005/8/layout/hierarchy3"/>
    <dgm:cxn modelId="{F65BC629-EE67-489F-9F94-BC7B4C5C65BC}" type="presOf" srcId="{C1046E5F-DE7D-4ABC-8D45-8AB38781E971}" destId="{DCA9791E-BE38-4F59-8256-8032D4FE80DE}" srcOrd="0" destOrd="0" presId="urn:microsoft.com/office/officeart/2005/8/layout/hierarchy3"/>
    <dgm:cxn modelId="{49E805D7-6E7C-4DBA-8114-C283DF3C52E0}" srcId="{95745821-5474-49EE-B2E5-C685F9DD03BF}" destId="{C385F21F-5775-455B-BCEB-FD23A24CD5CF}" srcOrd="2" destOrd="0" parTransId="{0BB09E14-A311-4567-BD05-83CDCE4EE7FC}" sibTransId="{EE053BBF-93D9-4549-B42B-C517FDA253B3}"/>
    <dgm:cxn modelId="{F21E6CD5-2C63-4351-AC2C-F6BCC4375412}" srcId="{4DDD5FC4-89CC-4B0A-B3AD-21269FB62381}" destId="{DD9CAAFB-C1F6-428F-BB72-288FEEB4A55A}" srcOrd="2" destOrd="0" parTransId="{C1046E5F-DE7D-4ABC-8D45-8AB38781E971}" sibTransId="{26FBC872-A467-46A0-B3F0-98CA5192006A}"/>
    <dgm:cxn modelId="{7174A328-6C0B-40D6-9334-815863F6D936}" type="presOf" srcId="{DE339DD3-692D-4CEE-A234-5B03F1E5FE17}" destId="{9BB989FE-2065-463B-9B5B-EB39C2902EBC}" srcOrd="0" destOrd="0" presId="urn:microsoft.com/office/officeart/2005/8/layout/hierarchy3"/>
    <dgm:cxn modelId="{954F0045-A183-482A-BE82-24A892555FE3}" srcId="{5D1CA1DE-E071-4966-A005-2BD29C173538}" destId="{DE339DD3-692D-4CEE-A234-5B03F1E5FE17}" srcOrd="1" destOrd="0" parTransId="{AFF3A377-9240-45DC-B7E4-363830438D93}" sibTransId="{69FF0BD4-A557-45EA-822C-4A291C17A6E2}"/>
    <dgm:cxn modelId="{D7B5C33F-5EC1-4AA5-84FB-53BED68EEE0E}" type="presOf" srcId="{9D3C3EDE-67FE-4A13-870F-5FAC61371DC4}" destId="{E77BDDF7-5C68-4A50-AF36-E95F7689521E}" srcOrd="0" destOrd="0" presId="urn:microsoft.com/office/officeart/2005/8/layout/hierarchy3"/>
    <dgm:cxn modelId="{23CC48D7-6D75-4CF1-AC3B-0AFC80F965CE}" srcId="{9D3C3EDE-67FE-4A13-870F-5FAC61371DC4}" destId="{CC47A147-3CDC-485E-BC5C-26C94030A0F0}" srcOrd="3" destOrd="0" parTransId="{1F4DD20F-4E1C-460B-BC38-1ECCCEAD7B5E}" sibTransId="{0382E5BA-E4E8-4BCD-A20D-9B2CA43F092F}"/>
    <dgm:cxn modelId="{52901275-9075-4FCB-842B-9AD75B63E65D}" type="presOf" srcId="{0ACC1A1D-8DA5-4BC5-960F-057964B6B452}" destId="{6AF206C4-C20A-44BD-B613-F5DDB3931946}" srcOrd="0" destOrd="0" presId="urn:microsoft.com/office/officeart/2005/8/layout/hierarchy3"/>
    <dgm:cxn modelId="{9A95979A-A132-47A5-B51F-D7F6578D72AE}" type="presOf" srcId="{FD02E60B-B808-43DA-BF9A-8BD1CFACCCED}" destId="{24B60323-FF90-4F4D-8415-376F81040EBD}" srcOrd="0" destOrd="0" presId="urn:microsoft.com/office/officeart/2005/8/layout/hierarchy3"/>
    <dgm:cxn modelId="{04647D1B-1D68-4651-AD34-6EF16DB20B25}" type="presOf" srcId="{AFF3A377-9240-45DC-B7E4-363830438D93}" destId="{484ABD2A-00EE-4F60-B10C-7D8C6E5BC58B}" srcOrd="0" destOrd="0" presId="urn:microsoft.com/office/officeart/2005/8/layout/hierarchy3"/>
    <dgm:cxn modelId="{F09EE2EE-CB81-4596-AA77-58050E6260F6}" type="presOf" srcId="{03FF2BE8-505E-4DBF-A86C-5B6D48CE0313}" destId="{0F2B24F9-3B6C-4CEF-B35B-FCD0AE697059}" srcOrd="0" destOrd="0" presId="urn:microsoft.com/office/officeart/2005/8/layout/hierarchy3"/>
    <dgm:cxn modelId="{F0916CE0-1251-4918-8952-BAFF0214E899}" type="presOf" srcId="{18BB4737-FC98-4855-918A-6DAAB7227B91}" destId="{F6F1F27B-383B-4138-ADC1-E5EAB60D0716}" srcOrd="0" destOrd="0" presId="urn:microsoft.com/office/officeart/2005/8/layout/hierarchy3"/>
    <dgm:cxn modelId="{EED4EC20-4CB5-43B4-97D6-DF520076C99D}" srcId="{C385F21F-5775-455B-BCEB-FD23A24CD5CF}" destId="{78CC82D9-3754-42CC-B3E4-7341A8F38821}" srcOrd="1" destOrd="0" parTransId="{74BDE187-580F-40FE-A8B2-2FBC250CDA53}" sibTransId="{EB695E13-24D6-4B77-9C61-A3DA9A79FEC8}"/>
    <dgm:cxn modelId="{0591AA73-12B5-4073-81BA-C6E19C58EA73}" type="presOf" srcId="{350182A7-1848-4E6E-B746-149F440FFC68}" destId="{B6F28022-6B47-409B-BDEC-0C2F61460FDC}" srcOrd="0" destOrd="0" presId="urn:microsoft.com/office/officeart/2005/8/layout/hierarchy3"/>
    <dgm:cxn modelId="{8AEA36FB-A92F-47B9-A977-5E567F924F2F}" type="presOf" srcId="{D557D70A-EF75-4D0D-ACA5-C4FD35C5F3CE}" destId="{86B35ACE-1AFA-4887-ADBC-661517F28ABD}" srcOrd="0" destOrd="0" presId="urn:microsoft.com/office/officeart/2005/8/layout/hierarchy3"/>
    <dgm:cxn modelId="{A70E4127-C1EB-41F1-A542-88E3CCF77758}" type="presOf" srcId="{C90C9933-539C-4DE1-85D3-ADD6C2EB3D74}" destId="{B904D2DB-6656-4DFD-BDA1-0020DF4FD0AB}" srcOrd="0" destOrd="0" presId="urn:microsoft.com/office/officeart/2005/8/layout/hierarchy3"/>
    <dgm:cxn modelId="{99536AE7-30B8-4CF2-841E-E745CE538493}" type="presOf" srcId="{1F4DD20F-4E1C-460B-BC38-1ECCCEAD7B5E}" destId="{18E37F8E-6F61-46B6-8309-30FA17705239}" srcOrd="0" destOrd="0" presId="urn:microsoft.com/office/officeart/2005/8/layout/hierarchy3"/>
    <dgm:cxn modelId="{92799CBE-5B13-4621-AC0B-6F3A7DADE68F}" type="presOf" srcId="{3D8E3789-CCC4-4D89-85A2-4D614AF0B9E9}" destId="{C8892551-4D88-43D0-B7FA-697CBC8C9D77}" srcOrd="0" destOrd="0" presId="urn:microsoft.com/office/officeart/2005/8/layout/hierarchy3"/>
    <dgm:cxn modelId="{3A79730E-74C4-4B5A-A26F-59B97D330D78}" type="presOf" srcId="{5D1CA1DE-E071-4966-A005-2BD29C173538}" destId="{73CBE7B2-2B64-4FF6-AE9E-FD78CB011842}" srcOrd="0" destOrd="0" presId="urn:microsoft.com/office/officeart/2005/8/layout/hierarchy3"/>
    <dgm:cxn modelId="{D7C71A1B-EFFE-4D09-BD5A-9FCF30A3054D}" type="presOf" srcId="{C385F21F-5775-455B-BCEB-FD23A24CD5CF}" destId="{5C803B89-EF4A-4B54-8B69-4947FFAD00F7}" srcOrd="0" destOrd="0" presId="urn:microsoft.com/office/officeart/2005/8/layout/hierarchy3"/>
    <dgm:cxn modelId="{0B324E3D-41A2-4334-9BC0-AC7AD16834E6}" srcId="{4DDD5FC4-89CC-4B0A-B3AD-21269FB62381}" destId="{A51240E6-0277-4ACC-90FD-0D79574D1AD8}" srcOrd="3" destOrd="0" parTransId="{D557D70A-EF75-4D0D-ACA5-C4FD35C5F3CE}" sibTransId="{A9C1DE47-2DFA-4F78-BCD0-70723B7F76DD}"/>
    <dgm:cxn modelId="{C192AB3C-F1B8-4221-BAFE-6D924913213A}" type="presOf" srcId="{4DDD5FC4-89CC-4B0A-B3AD-21269FB62381}" destId="{D6D4190C-B0D4-45AC-809F-1C667E3EAD34}" srcOrd="1" destOrd="0" presId="urn:microsoft.com/office/officeart/2005/8/layout/hierarchy3"/>
    <dgm:cxn modelId="{4547FE13-068E-4602-9B7C-75C6D83D4C4B}" type="presOf" srcId="{78CC82D9-3754-42CC-B3E4-7341A8F38821}" destId="{E989106D-B6D1-4FF1-A670-0B5D1011C567}" srcOrd="0" destOrd="0" presId="urn:microsoft.com/office/officeart/2005/8/layout/hierarchy3"/>
    <dgm:cxn modelId="{2F58296E-0F06-45B0-914D-FF52B5917AC0}" type="presOf" srcId="{95745821-5474-49EE-B2E5-C685F9DD03BF}" destId="{5896A902-C1AA-4485-B794-15CABAFE4719}" srcOrd="0" destOrd="0" presId="urn:microsoft.com/office/officeart/2005/8/layout/hierarchy3"/>
    <dgm:cxn modelId="{295B0E63-BE26-476D-8AD9-DC44C0371600}" type="presOf" srcId="{00C57F58-9584-46FD-8BC7-E214EA802B5A}" destId="{5966D324-E6EC-436D-AB88-C4B89B53F44F}" srcOrd="0" destOrd="0" presId="urn:microsoft.com/office/officeart/2005/8/layout/hierarchy3"/>
    <dgm:cxn modelId="{88B32804-B987-432E-B030-01CA917AD746}" type="presOf" srcId="{B247AF67-78B0-4D68-A30B-E1893F94E468}" destId="{9A8371C8-C841-4CC2-9A87-906A2DF8771C}" srcOrd="0" destOrd="0" presId="urn:microsoft.com/office/officeart/2005/8/layout/hierarchy3"/>
    <dgm:cxn modelId="{C47F3A0F-BF73-4987-AA5B-101AA61E0CAC}" type="presOf" srcId="{07B657C1-0C52-4728-A976-5CCD0CB94DBA}" destId="{DFA35B1A-7957-43EE-BAD8-E555224519CF}" srcOrd="0" destOrd="0" presId="urn:microsoft.com/office/officeart/2005/8/layout/hierarchy3"/>
    <dgm:cxn modelId="{C7F5D365-0BAB-4351-8393-4E6CEAB8A4D6}" srcId="{9D3C3EDE-67FE-4A13-870F-5FAC61371DC4}" destId="{00C57F58-9584-46FD-8BC7-E214EA802B5A}" srcOrd="2" destOrd="0" parTransId="{295A6D21-9862-4482-A082-7809F9276ADA}" sibTransId="{8414E461-123E-4810-B410-6DA948630569}"/>
    <dgm:cxn modelId="{146089F7-E8C8-4FB3-A230-91042C6D77AA}" type="presOf" srcId="{9D3C3EDE-67FE-4A13-870F-5FAC61371DC4}" destId="{C862EA12-0B42-4814-B4F1-EAB3E3FB9BAF}" srcOrd="1" destOrd="0" presId="urn:microsoft.com/office/officeart/2005/8/layout/hierarchy3"/>
    <dgm:cxn modelId="{89398D01-1E23-4AD1-9381-3C252AC04886}" type="presOf" srcId="{4DDD5FC4-89CC-4B0A-B3AD-21269FB62381}" destId="{FC628AB5-A056-44CD-9924-D3A58C933443}" srcOrd="0" destOrd="0" presId="urn:microsoft.com/office/officeart/2005/8/layout/hierarchy3"/>
    <dgm:cxn modelId="{DB286978-FA68-4948-9BA3-FCC9DCB8C409}" type="presOf" srcId="{CC47A147-3CDC-485E-BC5C-26C94030A0F0}" destId="{79AE98FB-68E1-4D1B-A168-3A3764A298D0}" srcOrd="0" destOrd="0" presId="urn:microsoft.com/office/officeart/2005/8/layout/hierarchy3"/>
    <dgm:cxn modelId="{B6A43570-E6CE-4FDD-956C-77D709C09BE0}" type="presOf" srcId="{45003E99-4C1A-4655-A892-CDC36D2F5B53}" destId="{E5D438A7-7FC1-435B-A3C1-5968217BCC75}" srcOrd="0" destOrd="0" presId="urn:microsoft.com/office/officeart/2005/8/layout/hierarchy3"/>
    <dgm:cxn modelId="{AC355965-5676-4589-AD6E-1E72B5EF38A6}" srcId="{9D3C3EDE-67FE-4A13-870F-5FAC61371DC4}" destId="{29C4FB1E-62DB-48FD-A371-F8A9A609113A}" srcOrd="1" destOrd="0" parTransId="{03FF2BE8-505E-4DBF-A86C-5B6D48CE0313}" sibTransId="{1FAAF3FC-98AC-43E9-83B9-F2057397F362}"/>
    <dgm:cxn modelId="{0C583EAF-4D2A-483C-8A6A-3588A45FC87B}" type="presParOf" srcId="{5896A902-C1AA-4485-B794-15CABAFE4719}" destId="{2B6AD400-445B-411E-A1DA-171A2994AD11}" srcOrd="0" destOrd="0" presId="urn:microsoft.com/office/officeart/2005/8/layout/hierarchy3"/>
    <dgm:cxn modelId="{146FC53B-0A2D-4ED3-B134-8B099E876B42}" type="presParOf" srcId="{2B6AD400-445B-411E-A1DA-171A2994AD11}" destId="{15B5FFA5-68E5-40C7-ACD1-53FB061C9F2A}" srcOrd="0" destOrd="0" presId="urn:microsoft.com/office/officeart/2005/8/layout/hierarchy3"/>
    <dgm:cxn modelId="{50C42C16-D981-478C-B92D-965CDAC5073F}" type="presParOf" srcId="{15B5FFA5-68E5-40C7-ACD1-53FB061C9F2A}" destId="{73CBE7B2-2B64-4FF6-AE9E-FD78CB011842}" srcOrd="0" destOrd="0" presId="urn:microsoft.com/office/officeart/2005/8/layout/hierarchy3"/>
    <dgm:cxn modelId="{496CEAF4-6E80-4A54-A0C8-802FC51A3040}" type="presParOf" srcId="{15B5FFA5-68E5-40C7-ACD1-53FB061C9F2A}" destId="{FA1FC313-BC2C-4A2D-B6C9-500202A89C42}" srcOrd="1" destOrd="0" presId="urn:microsoft.com/office/officeart/2005/8/layout/hierarchy3"/>
    <dgm:cxn modelId="{6C634822-78AC-4463-89E4-92CD3E49E9F3}" type="presParOf" srcId="{2B6AD400-445B-411E-A1DA-171A2994AD11}" destId="{6C2A118D-502B-4B7B-B060-523CB65F4668}" srcOrd="1" destOrd="0" presId="urn:microsoft.com/office/officeart/2005/8/layout/hierarchy3"/>
    <dgm:cxn modelId="{EDD4C8D1-A050-47E7-B83F-7F891AC2AAA6}" type="presParOf" srcId="{6C2A118D-502B-4B7B-B060-523CB65F4668}" destId="{B904D2DB-6656-4DFD-BDA1-0020DF4FD0AB}" srcOrd="0" destOrd="0" presId="urn:microsoft.com/office/officeart/2005/8/layout/hierarchy3"/>
    <dgm:cxn modelId="{FF70BA9F-E454-4807-A5D5-69C0806EDE03}" type="presParOf" srcId="{6C2A118D-502B-4B7B-B060-523CB65F4668}" destId="{8F3C0FB7-6B27-4016-9FA1-0D9BE5EF9C8C}" srcOrd="1" destOrd="0" presId="urn:microsoft.com/office/officeart/2005/8/layout/hierarchy3"/>
    <dgm:cxn modelId="{A8D98A18-7A6F-4478-80DA-486AED98D9E5}" type="presParOf" srcId="{6C2A118D-502B-4B7B-B060-523CB65F4668}" destId="{484ABD2A-00EE-4F60-B10C-7D8C6E5BC58B}" srcOrd="2" destOrd="0" presId="urn:microsoft.com/office/officeart/2005/8/layout/hierarchy3"/>
    <dgm:cxn modelId="{72BFBAE1-E0A5-461B-8223-B1792D0CC20F}" type="presParOf" srcId="{6C2A118D-502B-4B7B-B060-523CB65F4668}" destId="{9BB989FE-2065-463B-9B5B-EB39C2902EBC}" srcOrd="3" destOrd="0" presId="urn:microsoft.com/office/officeart/2005/8/layout/hierarchy3"/>
    <dgm:cxn modelId="{0E710FB8-23D5-4DE3-8094-C25FED5A5021}" type="presParOf" srcId="{6C2A118D-502B-4B7B-B060-523CB65F4668}" destId="{DFA35B1A-7957-43EE-BAD8-E555224519CF}" srcOrd="4" destOrd="0" presId="urn:microsoft.com/office/officeart/2005/8/layout/hierarchy3"/>
    <dgm:cxn modelId="{2B6D9A54-AFB0-4C32-BD63-5163E14D6BCA}" type="presParOf" srcId="{6C2A118D-502B-4B7B-B060-523CB65F4668}" destId="{F6F1F27B-383B-4138-ADC1-E5EAB60D0716}" srcOrd="5" destOrd="0" presId="urn:microsoft.com/office/officeart/2005/8/layout/hierarchy3"/>
    <dgm:cxn modelId="{3229FD3E-7C5D-42AA-A458-BDE4F2AA12E9}" type="presParOf" srcId="{5896A902-C1AA-4485-B794-15CABAFE4719}" destId="{6E75273E-9F10-4574-BC18-AF61644E0C56}" srcOrd="1" destOrd="0" presId="urn:microsoft.com/office/officeart/2005/8/layout/hierarchy3"/>
    <dgm:cxn modelId="{5EC4614D-7CE3-4514-B9A9-B03D70DB8543}" type="presParOf" srcId="{6E75273E-9F10-4574-BC18-AF61644E0C56}" destId="{4107EF18-B2CB-461C-BAB2-70C1EAD3E82F}" srcOrd="0" destOrd="0" presId="urn:microsoft.com/office/officeart/2005/8/layout/hierarchy3"/>
    <dgm:cxn modelId="{0773485D-12C9-4D7A-9633-4714AFAE7522}" type="presParOf" srcId="{4107EF18-B2CB-461C-BAB2-70C1EAD3E82F}" destId="{E77BDDF7-5C68-4A50-AF36-E95F7689521E}" srcOrd="0" destOrd="0" presId="urn:microsoft.com/office/officeart/2005/8/layout/hierarchy3"/>
    <dgm:cxn modelId="{B8EB7C99-9311-477C-BDAC-ADACF6FAA7B3}" type="presParOf" srcId="{4107EF18-B2CB-461C-BAB2-70C1EAD3E82F}" destId="{C862EA12-0B42-4814-B4F1-EAB3E3FB9BAF}" srcOrd="1" destOrd="0" presId="urn:microsoft.com/office/officeart/2005/8/layout/hierarchy3"/>
    <dgm:cxn modelId="{B56514F3-D7BC-44B8-9ADD-E729D804A001}" type="presParOf" srcId="{6E75273E-9F10-4574-BC18-AF61644E0C56}" destId="{3E8E6E79-1291-4DDD-8789-F795FC9F1DB0}" srcOrd="1" destOrd="0" presId="urn:microsoft.com/office/officeart/2005/8/layout/hierarchy3"/>
    <dgm:cxn modelId="{3EDEEED4-CF96-4A7E-9858-326C8D098F46}" type="presParOf" srcId="{3E8E6E79-1291-4DDD-8789-F795FC9F1DB0}" destId="{3E669B03-6725-41CE-9B3F-3D3BB0C4DE14}" srcOrd="0" destOrd="0" presId="urn:microsoft.com/office/officeart/2005/8/layout/hierarchy3"/>
    <dgm:cxn modelId="{8ECE3285-8C31-4E0A-997A-E6F7FAA3F205}" type="presParOf" srcId="{3E8E6E79-1291-4DDD-8789-F795FC9F1DB0}" destId="{3786CF5C-8302-47C9-A3DF-D04629636855}" srcOrd="1" destOrd="0" presId="urn:microsoft.com/office/officeart/2005/8/layout/hierarchy3"/>
    <dgm:cxn modelId="{68280280-94CA-4F34-A2BA-4FFDB3029285}" type="presParOf" srcId="{3E8E6E79-1291-4DDD-8789-F795FC9F1DB0}" destId="{0F2B24F9-3B6C-4CEF-B35B-FCD0AE697059}" srcOrd="2" destOrd="0" presId="urn:microsoft.com/office/officeart/2005/8/layout/hierarchy3"/>
    <dgm:cxn modelId="{3DD299D7-FCAC-42B8-950B-9E9EAADB60FD}" type="presParOf" srcId="{3E8E6E79-1291-4DDD-8789-F795FC9F1DB0}" destId="{5477B571-D431-4589-8A8F-86F7A62FA951}" srcOrd="3" destOrd="0" presId="urn:microsoft.com/office/officeart/2005/8/layout/hierarchy3"/>
    <dgm:cxn modelId="{D1EC8907-9EBA-4B1D-B352-D106F3B5F4D4}" type="presParOf" srcId="{3E8E6E79-1291-4DDD-8789-F795FC9F1DB0}" destId="{38069FE4-AD45-4200-AC11-CA0DE00B8827}" srcOrd="4" destOrd="0" presId="urn:microsoft.com/office/officeart/2005/8/layout/hierarchy3"/>
    <dgm:cxn modelId="{4FC9C9FC-D4DB-47D5-A77C-17F4F6416724}" type="presParOf" srcId="{3E8E6E79-1291-4DDD-8789-F795FC9F1DB0}" destId="{5966D324-E6EC-436D-AB88-C4B89B53F44F}" srcOrd="5" destOrd="0" presId="urn:microsoft.com/office/officeart/2005/8/layout/hierarchy3"/>
    <dgm:cxn modelId="{190A1FD5-A21C-401B-94D3-ED61F1FA7485}" type="presParOf" srcId="{3E8E6E79-1291-4DDD-8789-F795FC9F1DB0}" destId="{18E37F8E-6F61-46B6-8309-30FA17705239}" srcOrd="6" destOrd="0" presId="urn:microsoft.com/office/officeart/2005/8/layout/hierarchy3"/>
    <dgm:cxn modelId="{0441C1FF-7D42-4165-9856-F740AC31A282}" type="presParOf" srcId="{3E8E6E79-1291-4DDD-8789-F795FC9F1DB0}" destId="{79AE98FB-68E1-4D1B-A168-3A3764A298D0}" srcOrd="7" destOrd="0" presId="urn:microsoft.com/office/officeart/2005/8/layout/hierarchy3"/>
    <dgm:cxn modelId="{CB1B5517-713C-42E7-B0BA-61218C975598}" type="presParOf" srcId="{3E8E6E79-1291-4DDD-8789-F795FC9F1DB0}" destId="{C8892551-4D88-43D0-B7FA-697CBC8C9D77}" srcOrd="8" destOrd="0" presId="urn:microsoft.com/office/officeart/2005/8/layout/hierarchy3"/>
    <dgm:cxn modelId="{81E0C191-86C2-49DF-B327-E35200CEFABF}" type="presParOf" srcId="{3E8E6E79-1291-4DDD-8789-F795FC9F1DB0}" destId="{24B60323-FF90-4F4D-8415-376F81040EBD}" srcOrd="9" destOrd="0" presId="urn:microsoft.com/office/officeart/2005/8/layout/hierarchy3"/>
    <dgm:cxn modelId="{B68D79B3-D8AD-43E1-9E15-E94A71B20A38}" type="presParOf" srcId="{5896A902-C1AA-4485-B794-15CABAFE4719}" destId="{5285455D-7CF6-4CF6-961D-C5CBDB611EAC}" srcOrd="2" destOrd="0" presId="urn:microsoft.com/office/officeart/2005/8/layout/hierarchy3"/>
    <dgm:cxn modelId="{AFC546B7-F12A-47B9-AC6C-060E819F03CF}" type="presParOf" srcId="{5285455D-7CF6-4CF6-961D-C5CBDB611EAC}" destId="{B28D8384-6793-42EF-B470-C0F9944D4013}" srcOrd="0" destOrd="0" presId="urn:microsoft.com/office/officeart/2005/8/layout/hierarchy3"/>
    <dgm:cxn modelId="{173B49A7-14B5-4D03-96A3-02CAF15891F2}" type="presParOf" srcId="{B28D8384-6793-42EF-B470-C0F9944D4013}" destId="{5C803B89-EF4A-4B54-8B69-4947FFAD00F7}" srcOrd="0" destOrd="0" presId="urn:microsoft.com/office/officeart/2005/8/layout/hierarchy3"/>
    <dgm:cxn modelId="{E7A2E3DD-F078-4CD3-8453-89D7F2BC285A}" type="presParOf" srcId="{B28D8384-6793-42EF-B470-C0F9944D4013}" destId="{E534CAC9-B00C-4967-A656-F0B0635586CA}" srcOrd="1" destOrd="0" presId="urn:microsoft.com/office/officeart/2005/8/layout/hierarchy3"/>
    <dgm:cxn modelId="{71BFF583-8C08-4BCC-930D-91C8362AB445}" type="presParOf" srcId="{5285455D-7CF6-4CF6-961D-C5CBDB611EAC}" destId="{AB134C0D-A4D1-4093-8701-48B8B245CC37}" srcOrd="1" destOrd="0" presId="urn:microsoft.com/office/officeart/2005/8/layout/hierarchy3"/>
    <dgm:cxn modelId="{EA49531E-4252-4403-8422-82AA6B216A34}" type="presParOf" srcId="{AB134C0D-A4D1-4093-8701-48B8B245CC37}" destId="{7623590E-6107-43BC-979A-7C576099E0A8}" srcOrd="0" destOrd="0" presId="urn:microsoft.com/office/officeart/2005/8/layout/hierarchy3"/>
    <dgm:cxn modelId="{6391948F-BB72-443A-98C8-D53AF452E0D2}" type="presParOf" srcId="{AB134C0D-A4D1-4093-8701-48B8B245CC37}" destId="{3A642BAD-6E04-4450-8D1A-E85120213936}" srcOrd="1" destOrd="0" presId="urn:microsoft.com/office/officeart/2005/8/layout/hierarchy3"/>
    <dgm:cxn modelId="{E77B9406-B643-4FB9-AC26-F18F4FDB2FBF}" type="presParOf" srcId="{AB134C0D-A4D1-4093-8701-48B8B245CC37}" destId="{057122B6-0136-4C8C-8E19-C047B3033405}" srcOrd="2" destOrd="0" presId="urn:microsoft.com/office/officeart/2005/8/layout/hierarchy3"/>
    <dgm:cxn modelId="{8751AE08-E40C-44DB-A171-E9DE7863020B}" type="presParOf" srcId="{AB134C0D-A4D1-4093-8701-48B8B245CC37}" destId="{E989106D-B6D1-4FF1-A670-0B5D1011C567}" srcOrd="3" destOrd="0" presId="urn:microsoft.com/office/officeart/2005/8/layout/hierarchy3"/>
    <dgm:cxn modelId="{431121B0-1614-4C6F-8AA3-95B199E77161}" type="presParOf" srcId="{AB134C0D-A4D1-4093-8701-48B8B245CC37}" destId="{9A8371C8-C841-4CC2-9A87-906A2DF8771C}" srcOrd="4" destOrd="0" presId="urn:microsoft.com/office/officeart/2005/8/layout/hierarchy3"/>
    <dgm:cxn modelId="{C1EE02BC-E5AB-4D5A-ABCA-2194C979B516}" type="presParOf" srcId="{AB134C0D-A4D1-4093-8701-48B8B245CC37}" destId="{D313EA24-7C25-48C8-9DB0-F1FD536F63F1}" srcOrd="5" destOrd="0" presId="urn:microsoft.com/office/officeart/2005/8/layout/hierarchy3"/>
    <dgm:cxn modelId="{BA5D550F-632A-4FBE-8D4B-904DC63AB54D}" type="presParOf" srcId="{5896A902-C1AA-4485-B794-15CABAFE4719}" destId="{E7F9D315-669A-4223-B87E-1FB0C4D875E9}" srcOrd="3" destOrd="0" presId="urn:microsoft.com/office/officeart/2005/8/layout/hierarchy3"/>
    <dgm:cxn modelId="{D1B9BE88-E68C-4585-921F-B31472DC620F}" type="presParOf" srcId="{E7F9D315-669A-4223-B87E-1FB0C4D875E9}" destId="{50F1D60D-761B-4F1F-B176-2B1661A78B3B}" srcOrd="0" destOrd="0" presId="urn:microsoft.com/office/officeart/2005/8/layout/hierarchy3"/>
    <dgm:cxn modelId="{EA9FA6ED-9FA4-4953-A139-B076D4B79221}" type="presParOf" srcId="{50F1D60D-761B-4F1F-B176-2B1661A78B3B}" destId="{FC628AB5-A056-44CD-9924-D3A58C933443}" srcOrd="0" destOrd="0" presId="urn:microsoft.com/office/officeart/2005/8/layout/hierarchy3"/>
    <dgm:cxn modelId="{5099CCD6-2551-4918-88B3-A5885E254FB2}" type="presParOf" srcId="{50F1D60D-761B-4F1F-B176-2B1661A78B3B}" destId="{D6D4190C-B0D4-45AC-809F-1C667E3EAD34}" srcOrd="1" destOrd="0" presId="urn:microsoft.com/office/officeart/2005/8/layout/hierarchy3"/>
    <dgm:cxn modelId="{EC277830-507E-41D4-A60F-D90951B6064E}" type="presParOf" srcId="{E7F9D315-669A-4223-B87E-1FB0C4D875E9}" destId="{74462BFC-E345-4C7C-A7A4-AC36427BD522}" srcOrd="1" destOrd="0" presId="urn:microsoft.com/office/officeart/2005/8/layout/hierarchy3"/>
    <dgm:cxn modelId="{571418AC-6FFF-4597-A06F-A6C2F601A2C2}" type="presParOf" srcId="{74462BFC-E345-4C7C-A7A4-AC36427BD522}" destId="{6AF206C4-C20A-44BD-B613-F5DDB3931946}" srcOrd="0" destOrd="0" presId="urn:microsoft.com/office/officeart/2005/8/layout/hierarchy3"/>
    <dgm:cxn modelId="{1BEF59B3-B3B2-43F1-A3A5-90BCE12A4CE5}" type="presParOf" srcId="{74462BFC-E345-4C7C-A7A4-AC36427BD522}" destId="{E5D438A7-7FC1-435B-A3C1-5968217BCC75}" srcOrd="1" destOrd="0" presId="urn:microsoft.com/office/officeart/2005/8/layout/hierarchy3"/>
    <dgm:cxn modelId="{B15ABBC6-4854-491C-B103-14620A53FB26}" type="presParOf" srcId="{74462BFC-E345-4C7C-A7A4-AC36427BD522}" destId="{B6F28022-6B47-409B-BDEC-0C2F61460FDC}" srcOrd="2" destOrd="0" presId="urn:microsoft.com/office/officeart/2005/8/layout/hierarchy3"/>
    <dgm:cxn modelId="{025AF5FB-AFC0-4064-B01C-4CA38ED9A61F}" type="presParOf" srcId="{74462BFC-E345-4C7C-A7A4-AC36427BD522}" destId="{06861107-7297-49C6-A4B1-C9365C6DF9E1}" srcOrd="3" destOrd="0" presId="urn:microsoft.com/office/officeart/2005/8/layout/hierarchy3"/>
    <dgm:cxn modelId="{E7ECF636-F786-43C8-B271-BFA2CF5273B2}" type="presParOf" srcId="{74462BFC-E345-4C7C-A7A4-AC36427BD522}" destId="{DCA9791E-BE38-4F59-8256-8032D4FE80DE}" srcOrd="4" destOrd="0" presId="urn:microsoft.com/office/officeart/2005/8/layout/hierarchy3"/>
    <dgm:cxn modelId="{2DE6DD60-3CDD-49CA-8702-C74838A4E71B}" type="presParOf" srcId="{74462BFC-E345-4C7C-A7A4-AC36427BD522}" destId="{E31240CF-CA0C-4994-9C62-2E3E67E51FCA}" srcOrd="5" destOrd="0" presId="urn:microsoft.com/office/officeart/2005/8/layout/hierarchy3"/>
    <dgm:cxn modelId="{E77D1D47-1155-4A72-8E19-41391C074A19}" type="presParOf" srcId="{74462BFC-E345-4C7C-A7A4-AC36427BD522}" destId="{86B35ACE-1AFA-4887-ADBC-661517F28ABD}" srcOrd="6" destOrd="0" presId="urn:microsoft.com/office/officeart/2005/8/layout/hierarchy3"/>
    <dgm:cxn modelId="{8357FBC8-16FC-4E45-A80E-3CA1D8CAE962}" type="presParOf" srcId="{74462BFC-E345-4C7C-A7A4-AC36427BD522}" destId="{1F34C352-E4E2-4B77-B953-8F1C53892EB1}" srcOrd="7"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A31EBF-54D5-4410-A56A-5E4FAC9B47DE}">
      <dsp:nvSpPr>
        <dsp:cNvPr id="0" name=""/>
        <dsp:cNvSpPr/>
      </dsp:nvSpPr>
      <dsp:spPr>
        <a:xfrm>
          <a:off x="2131" y="0"/>
          <a:ext cx="8728993" cy="1152128"/>
        </a:xfrm>
        <a:prstGeom prst="homePlate">
          <a:avLst/>
        </a:prstGeom>
        <a:gradFill rotWithShape="0">
          <a:gsLst>
            <a:gs pos="0">
              <a:schemeClr val="accent2">
                <a:alpha val="90000"/>
                <a:hueOff val="0"/>
                <a:satOff val="0"/>
                <a:lumOff val="0"/>
                <a:alphaOff val="0"/>
                <a:tint val="50000"/>
                <a:satMod val="300000"/>
              </a:schemeClr>
            </a:gs>
            <a:gs pos="35000">
              <a:schemeClr val="accent2">
                <a:alpha val="90000"/>
                <a:hueOff val="0"/>
                <a:satOff val="0"/>
                <a:lumOff val="0"/>
                <a:alphaOff val="0"/>
                <a:tint val="37000"/>
                <a:satMod val="300000"/>
              </a:schemeClr>
            </a:gs>
            <a:gs pos="100000">
              <a:schemeClr val="accent2">
                <a:alpha val="9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6012" tIns="48006" rIns="24003" bIns="48006" numCol="1" spcCol="1270" anchor="ctr" anchorCtr="0">
          <a:noAutofit/>
        </a:bodyPr>
        <a:lstStyle/>
        <a:p>
          <a:pPr lvl="0" algn="ctr" defTabSz="800100">
            <a:lnSpc>
              <a:spcPct val="90000"/>
            </a:lnSpc>
            <a:spcBef>
              <a:spcPct val="0"/>
            </a:spcBef>
            <a:spcAft>
              <a:spcPts val="0"/>
            </a:spcAft>
          </a:pPr>
          <a:r>
            <a:rPr lang="en-GB" sz="1800" b="1" kern="1200" noProof="0" dirty="0" smtClean="0">
              <a:solidFill>
                <a:srgbClr val="002060"/>
              </a:solidFill>
              <a:latin typeface="Calibri" panose="020F0502020204030204" pitchFamily="34" charset="0"/>
            </a:rPr>
            <a:t>Cross-cutting aspects</a:t>
          </a:r>
        </a:p>
        <a:p>
          <a:pPr lvl="0" algn="ctr" defTabSz="800100">
            <a:lnSpc>
              <a:spcPct val="90000"/>
            </a:lnSpc>
            <a:spcBef>
              <a:spcPct val="0"/>
            </a:spcBef>
            <a:spcAft>
              <a:spcPts val="0"/>
            </a:spcAft>
          </a:pPr>
          <a:r>
            <a:rPr lang="en-GB" sz="1800" kern="1200" spc="-50" baseline="0" noProof="0" dirty="0" smtClean="0">
              <a:solidFill>
                <a:srgbClr val="002060"/>
              </a:solidFill>
              <a:latin typeface="Calibri" panose="020F0502020204030204" pitchFamily="34" charset="0"/>
            </a:rPr>
            <a:t>Capacity building - including communication, </a:t>
          </a:r>
          <a:r>
            <a:rPr lang="en-GB" sz="1800" kern="1200" spc="-50" baseline="0" noProof="0" dirty="0" smtClean="0">
              <a:solidFill>
                <a:srgbClr val="FF0000"/>
              </a:solidFill>
              <a:latin typeface="Calibri" panose="020F0502020204030204" pitchFamily="34" charset="0"/>
            </a:rPr>
            <a:t>Research &amp; Innovation and SME development </a:t>
          </a:r>
          <a:r>
            <a:rPr lang="en-GB" sz="1800" kern="1200" spc="-20" baseline="0" noProof="0" dirty="0" smtClean="0">
              <a:solidFill>
                <a:srgbClr val="FF0000"/>
              </a:solidFill>
              <a:latin typeface="Calibri" panose="020F0502020204030204" pitchFamily="34" charset="0"/>
            </a:rPr>
            <a:t> </a:t>
          </a:r>
          <a:r>
            <a:rPr lang="en-GB" sz="1800" b="1" kern="1200" noProof="0" dirty="0" smtClean="0">
              <a:solidFill>
                <a:srgbClr val="002060"/>
              </a:solidFill>
              <a:latin typeface="Calibri" panose="020F0502020204030204" pitchFamily="34" charset="0"/>
            </a:rPr>
            <a:t>Horizontal principles</a:t>
          </a:r>
        </a:p>
        <a:p>
          <a:pPr lvl="0" algn="l" defTabSz="800100">
            <a:lnSpc>
              <a:spcPct val="90000"/>
            </a:lnSpc>
            <a:spcBef>
              <a:spcPct val="0"/>
            </a:spcBef>
            <a:spcAft>
              <a:spcPts val="0"/>
            </a:spcAft>
          </a:pPr>
          <a:r>
            <a:rPr lang="en-GB" sz="1600" kern="1200" noProof="0" dirty="0" smtClean="0">
              <a:solidFill>
                <a:srgbClr val="002060"/>
              </a:solidFill>
              <a:latin typeface="Calibri" panose="020F0502020204030204" pitchFamily="34" charset="0"/>
            </a:rPr>
            <a:t>                  </a:t>
          </a:r>
          <a:r>
            <a:rPr lang="en-GB" sz="1800" kern="1200" noProof="0" dirty="0" smtClean="0">
              <a:solidFill>
                <a:srgbClr val="002060"/>
              </a:solidFill>
              <a:latin typeface="Calibri" panose="020F0502020204030204" pitchFamily="34" charset="0"/>
            </a:rPr>
            <a:t>Climate change mitigation and adaptation &amp; disaster risk management</a:t>
          </a:r>
          <a:endParaRPr lang="en-GB" sz="1800" kern="1200" noProof="0" dirty="0">
            <a:solidFill>
              <a:srgbClr val="002060"/>
            </a:solidFill>
            <a:latin typeface="Calibri" panose="020F0502020204030204" pitchFamily="34" charset="0"/>
          </a:endParaRPr>
        </a:p>
      </dsp:txBody>
      <dsp:txXfrm>
        <a:off x="2131" y="0"/>
        <a:ext cx="8440961" cy="115212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5BA3BC-D7B6-468F-A03C-C32B90A08EC8}">
      <dsp:nvSpPr>
        <dsp:cNvPr id="0" name=""/>
        <dsp:cNvSpPr/>
      </dsp:nvSpPr>
      <dsp:spPr>
        <a:xfrm>
          <a:off x="0" y="3222173"/>
          <a:ext cx="5486400" cy="1057589"/>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en-GB" sz="1700" kern="1200"/>
            <a:t>Consortia for co-investment/ joint demonstration</a:t>
          </a:r>
        </a:p>
      </dsp:txBody>
      <dsp:txXfrm>
        <a:off x="0" y="3222173"/>
        <a:ext cx="5486400" cy="571098"/>
      </dsp:txXfrm>
    </dsp:sp>
    <dsp:sp modelId="{7FE7A447-3EDB-4723-B771-AA244DBF795C}">
      <dsp:nvSpPr>
        <dsp:cNvPr id="0" name=""/>
        <dsp:cNvSpPr/>
      </dsp:nvSpPr>
      <dsp:spPr>
        <a:xfrm>
          <a:off x="0" y="3772120"/>
          <a:ext cx="2743199" cy="486491"/>
        </a:xfrm>
        <a:prstGeom prst="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lvl="0" algn="ctr" defTabSz="622300">
            <a:lnSpc>
              <a:spcPct val="90000"/>
            </a:lnSpc>
            <a:spcBef>
              <a:spcPct val="0"/>
            </a:spcBef>
            <a:spcAft>
              <a:spcPct val="35000"/>
            </a:spcAft>
          </a:pPr>
          <a:r>
            <a:rPr lang="en-GB" sz="1400" kern="1200"/>
            <a:t>Lead Companies &amp; innovation actors in clusters accross regions</a:t>
          </a:r>
        </a:p>
      </dsp:txBody>
      <dsp:txXfrm>
        <a:off x="0" y="3772120"/>
        <a:ext cx="2743199" cy="486491"/>
      </dsp:txXfrm>
    </dsp:sp>
    <dsp:sp modelId="{3FA5A1BE-2F53-4C47-843A-307723090BBB}">
      <dsp:nvSpPr>
        <dsp:cNvPr id="0" name=""/>
        <dsp:cNvSpPr/>
      </dsp:nvSpPr>
      <dsp:spPr>
        <a:xfrm>
          <a:off x="2743200" y="3772120"/>
          <a:ext cx="2743199" cy="486491"/>
        </a:xfrm>
        <a:prstGeom prst="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lvl="0" algn="ctr" defTabSz="622300">
            <a:lnSpc>
              <a:spcPct val="90000"/>
            </a:lnSpc>
            <a:spcBef>
              <a:spcPct val="0"/>
            </a:spcBef>
            <a:spcAft>
              <a:spcPct val="35000"/>
            </a:spcAft>
          </a:pPr>
          <a:r>
            <a:rPr lang="en-GB" sz="1400" kern="1200"/>
            <a:t>Projects and investment cases in particular value chains</a:t>
          </a:r>
        </a:p>
      </dsp:txBody>
      <dsp:txXfrm>
        <a:off x="2743200" y="3772120"/>
        <a:ext cx="2743199" cy="486491"/>
      </dsp:txXfrm>
    </dsp:sp>
    <dsp:sp modelId="{FBC77F80-A932-4E8D-A9DE-42383F976544}">
      <dsp:nvSpPr>
        <dsp:cNvPr id="0" name=""/>
        <dsp:cNvSpPr/>
      </dsp:nvSpPr>
      <dsp:spPr>
        <a:xfrm rot="10800000">
          <a:off x="0" y="1611465"/>
          <a:ext cx="5486400" cy="1626572"/>
        </a:xfrm>
        <a:prstGeom prst="upArrowCallou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en-GB" sz="1700" kern="1200"/>
            <a:t>European Strategic Cluster Partnerships for S3 investments</a:t>
          </a:r>
        </a:p>
      </dsp:txBody>
      <dsp:txXfrm rot="-10800000">
        <a:off x="0" y="1611465"/>
        <a:ext cx="5486400" cy="570926"/>
      </dsp:txXfrm>
    </dsp:sp>
    <dsp:sp modelId="{92D12E76-4B23-4A69-9F13-639FD4417D40}">
      <dsp:nvSpPr>
        <dsp:cNvPr id="0" name=""/>
        <dsp:cNvSpPr/>
      </dsp:nvSpPr>
      <dsp:spPr>
        <a:xfrm>
          <a:off x="0" y="2182392"/>
          <a:ext cx="2743199" cy="486345"/>
        </a:xfrm>
        <a:prstGeom prst="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lvl="0" algn="ctr" defTabSz="622300">
            <a:lnSpc>
              <a:spcPct val="90000"/>
            </a:lnSpc>
            <a:spcBef>
              <a:spcPct val="0"/>
            </a:spcBef>
            <a:spcAft>
              <a:spcPct val="35000"/>
            </a:spcAft>
          </a:pPr>
          <a:r>
            <a:rPr lang="en-GB" sz="1400" kern="1200"/>
            <a:t>Lead Clusters &amp; Regions</a:t>
          </a:r>
        </a:p>
      </dsp:txBody>
      <dsp:txXfrm>
        <a:off x="0" y="2182392"/>
        <a:ext cx="2743199" cy="486345"/>
      </dsp:txXfrm>
    </dsp:sp>
    <dsp:sp modelId="{64546BC2-3E7A-480B-AC4B-D2CA6BD1341B}">
      <dsp:nvSpPr>
        <dsp:cNvPr id="0" name=""/>
        <dsp:cNvSpPr/>
      </dsp:nvSpPr>
      <dsp:spPr>
        <a:xfrm>
          <a:off x="2743200" y="2182392"/>
          <a:ext cx="2743199" cy="486345"/>
        </a:xfrm>
        <a:prstGeom prst="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lvl="0" algn="ctr" defTabSz="622300">
            <a:lnSpc>
              <a:spcPct val="90000"/>
            </a:lnSpc>
            <a:spcBef>
              <a:spcPct val="0"/>
            </a:spcBef>
            <a:spcAft>
              <a:spcPct val="35000"/>
            </a:spcAft>
          </a:pPr>
          <a:r>
            <a:rPr lang="en-GB" sz="1400" kern="1200"/>
            <a:t>Intercluster cooperation network for specific value chains/domains </a:t>
          </a:r>
        </a:p>
      </dsp:txBody>
      <dsp:txXfrm>
        <a:off x="2743200" y="2182392"/>
        <a:ext cx="2743199" cy="486345"/>
      </dsp:txXfrm>
    </dsp:sp>
    <dsp:sp modelId="{A4A010B6-E463-4893-979B-03F5B5384D6D}">
      <dsp:nvSpPr>
        <dsp:cNvPr id="0" name=""/>
        <dsp:cNvSpPr/>
      </dsp:nvSpPr>
      <dsp:spPr>
        <a:xfrm rot="10800000">
          <a:off x="0" y="756"/>
          <a:ext cx="5486400" cy="1626572"/>
        </a:xfrm>
        <a:prstGeom prst="upArrowCallou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en-GB" sz="1700" kern="1200" dirty="0"/>
            <a:t>Thematic Smart Specialisation Platform</a:t>
          </a:r>
        </a:p>
      </dsp:txBody>
      <dsp:txXfrm rot="-10800000">
        <a:off x="0" y="756"/>
        <a:ext cx="5486400" cy="570926"/>
      </dsp:txXfrm>
    </dsp:sp>
    <dsp:sp modelId="{6CC4DD7A-50B0-42D7-899A-333417F780A2}">
      <dsp:nvSpPr>
        <dsp:cNvPr id="0" name=""/>
        <dsp:cNvSpPr/>
      </dsp:nvSpPr>
      <dsp:spPr>
        <a:xfrm>
          <a:off x="0" y="571683"/>
          <a:ext cx="2743199" cy="486345"/>
        </a:xfrm>
        <a:prstGeom prst="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lvl="0" algn="ctr" defTabSz="622300">
            <a:lnSpc>
              <a:spcPct val="90000"/>
            </a:lnSpc>
            <a:spcBef>
              <a:spcPct val="0"/>
            </a:spcBef>
            <a:spcAft>
              <a:spcPct val="35000"/>
            </a:spcAft>
          </a:pPr>
          <a:r>
            <a:rPr lang="en-GB" sz="1400" kern="1200" dirty="0" smtClean="0"/>
            <a:t>Lead Policy </a:t>
          </a:r>
          <a:r>
            <a:rPr lang="en-GB" sz="1400" kern="1200" dirty="0"/>
            <a:t>DGs &amp; Lead Regions</a:t>
          </a:r>
        </a:p>
      </dsp:txBody>
      <dsp:txXfrm>
        <a:off x="0" y="571683"/>
        <a:ext cx="2743199" cy="486345"/>
      </dsp:txXfrm>
    </dsp:sp>
    <dsp:sp modelId="{DD6EA617-0E95-4544-A2AE-499A8730F697}">
      <dsp:nvSpPr>
        <dsp:cNvPr id="0" name=""/>
        <dsp:cNvSpPr/>
      </dsp:nvSpPr>
      <dsp:spPr>
        <a:xfrm>
          <a:off x="2743200" y="571683"/>
          <a:ext cx="2743199" cy="486345"/>
        </a:xfrm>
        <a:prstGeom prst="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lvl="0" algn="ctr" defTabSz="622300">
            <a:lnSpc>
              <a:spcPct val="90000"/>
            </a:lnSpc>
            <a:spcBef>
              <a:spcPct val="0"/>
            </a:spcBef>
            <a:spcAft>
              <a:spcPct val="35000"/>
            </a:spcAft>
          </a:pPr>
          <a:r>
            <a:rPr lang="en-GB" sz="1400" kern="1200" dirty="0"/>
            <a:t>Identifying potential synergies in </a:t>
          </a:r>
          <a:r>
            <a:rPr lang="en-GB" sz="1400" kern="1200" dirty="0" smtClean="0"/>
            <a:t>regional S3 </a:t>
          </a:r>
          <a:r>
            <a:rPr lang="en-GB" sz="1400" kern="1200" dirty="0"/>
            <a:t>priorities</a:t>
          </a:r>
        </a:p>
      </dsp:txBody>
      <dsp:txXfrm>
        <a:off x="2743200" y="571683"/>
        <a:ext cx="2743199" cy="48634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1CF623-5E78-4D98-AFB3-98735A776999}">
      <dsp:nvSpPr>
        <dsp:cNvPr id="0" name=""/>
        <dsp:cNvSpPr/>
      </dsp:nvSpPr>
      <dsp:spPr>
        <a:xfrm>
          <a:off x="350300" y="659081"/>
          <a:ext cx="5194326" cy="4345458"/>
        </a:xfrm>
        <a:prstGeom prst="rightArrow">
          <a:avLst>
            <a:gd name="adj1" fmla="val 70000"/>
            <a:gd name="adj2" fmla="val 50000"/>
          </a:avLst>
        </a:prstGeom>
        <a:noFill/>
        <a:ln w="25400" cap="flat" cmpd="sng" algn="ctr">
          <a:solidFill>
            <a:srgbClr val="164194"/>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9525" rIns="19050" bIns="9525" numCol="1" spcCol="1270" anchor="ctr" anchorCtr="0">
          <a:noAutofit/>
        </a:bodyPr>
        <a:lstStyle/>
        <a:p>
          <a:pPr lvl="0" algn="ctr" defTabSz="577850">
            <a:lnSpc>
              <a:spcPct val="90000"/>
            </a:lnSpc>
            <a:spcBef>
              <a:spcPct val="0"/>
            </a:spcBef>
            <a:spcAft>
              <a:spcPct val="35000"/>
            </a:spcAft>
          </a:pPr>
          <a:r>
            <a:rPr lang="en-GB" sz="1500" b="1" kern="1200" noProof="0" dirty="0" smtClean="0"/>
            <a:t>S3 Roadmap on-going</a:t>
          </a:r>
          <a:r>
            <a:rPr lang="en-GB" sz="1500" kern="1200" noProof="0" dirty="0" smtClean="0"/>
            <a:t>* by JRC E&amp;IA (institutional funding)</a:t>
          </a:r>
        </a:p>
        <a:p>
          <a:pPr lvl="0" algn="ctr" defTabSz="577850">
            <a:lnSpc>
              <a:spcPct val="90000"/>
            </a:lnSpc>
            <a:spcBef>
              <a:spcPct val="0"/>
            </a:spcBef>
            <a:spcAft>
              <a:spcPct val="35000"/>
            </a:spcAft>
          </a:pPr>
          <a:r>
            <a:rPr lang="en-GB" sz="1500" b="1" kern="1200" noProof="0" dirty="0" smtClean="0">
              <a:solidFill>
                <a:srgbClr val="00B050"/>
              </a:solidFill>
            </a:rPr>
            <a:t>Serbia </a:t>
          </a:r>
          <a:r>
            <a:rPr lang="en-GB" sz="1500" b="1" kern="1200" noProof="0" dirty="0" smtClean="0">
              <a:solidFill>
                <a:schemeClr val="tx1"/>
              </a:solidFill>
            </a:rPr>
            <a:t>&amp;</a:t>
          </a:r>
          <a:r>
            <a:rPr lang="en-GB" sz="1500" b="1" kern="1200" noProof="0" dirty="0" smtClean="0">
              <a:solidFill>
                <a:srgbClr val="00B050"/>
              </a:solidFill>
            </a:rPr>
            <a:t> </a:t>
          </a:r>
          <a:r>
            <a:rPr lang="en-US" sz="1500" b="1" kern="1200" noProof="0" dirty="0" smtClean="0">
              <a:solidFill>
                <a:srgbClr val="00B050"/>
              </a:solidFill>
            </a:rPr>
            <a:t>Montenegro</a:t>
          </a:r>
          <a:endParaRPr lang="en-GB" sz="1500" b="1" kern="1200" noProof="0" dirty="0" smtClean="0">
            <a:solidFill>
              <a:srgbClr val="00B050"/>
            </a:solidFill>
          </a:endParaRPr>
        </a:p>
        <a:p>
          <a:pPr marL="0" marR="0" lvl="0" indent="0" algn="ctr" defTabSz="914400" eaLnBrk="1" fontAlgn="auto" latinLnBrk="0" hangingPunct="1">
            <a:lnSpc>
              <a:spcPct val="100000"/>
            </a:lnSpc>
            <a:spcBef>
              <a:spcPct val="0"/>
            </a:spcBef>
            <a:spcAft>
              <a:spcPts val="0"/>
            </a:spcAft>
            <a:buClrTx/>
            <a:buSzTx/>
            <a:buFontTx/>
            <a:buNone/>
            <a:tabLst/>
            <a:defRPr/>
          </a:pPr>
          <a:r>
            <a:rPr lang="en-GB" sz="1500" b="1" kern="1200" noProof="0" dirty="0" smtClean="0"/>
            <a:t>S3 initiation</a:t>
          </a:r>
          <a:r>
            <a:rPr lang="en-GB" sz="1500" kern="1200" noProof="0" dirty="0" smtClean="0"/>
            <a:t>*</a:t>
          </a:r>
          <a:endParaRPr lang="en-GB" sz="1500" b="1" kern="1200" noProof="0" dirty="0" smtClean="0"/>
        </a:p>
        <a:p>
          <a:pPr marL="0" marR="0" lvl="0" indent="0" algn="ctr" defTabSz="914400" eaLnBrk="1" fontAlgn="auto" latinLnBrk="0" hangingPunct="1">
            <a:lnSpc>
              <a:spcPct val="100000"/>
            </a:lnSpc>
            <a:spcBef>
              <a:spcPct val="0"/>
            </a:spcBef>
            <a:spcAft>
              <a:spcPts val="0"/>
            </a:spcAft>
            <a:buClrTx/>
            <a:buSzTx/>
            <a:buFontTx/>
            <a:buNone/>
            <a:tabLst/>
            <a:defRPr/>
          </a:pPr>
          <a:r>
            <a:rPr lang="en-GB" sz="1500" b="1" kern="1200" noProof="0" dirty="0" smtClean="0">
              <a:solidFill>
                <a:srgbClr val="FF6565"/>
              </a:solidFill>
            </a:rPr>
            <a:t>Albania</a:t>
          </a:r>
        </a:p>
        <a:p>
          <a:pPr marL="0" marR="0" lvl="0" indent="0" algn="ctr" defTabSz="577850" eaLnBrk="1" fontAlgn="auto" latinLnBrk="0" hangingPunct="1">
            <a:lnSpc>
              <a:spcPct val="90000"/>
            </a:lnSpc>
            <a:spcBef>
              <a:spcPct val="0"/>
            </a:spcBef>
            <a:spcAft>
              <a:spcPct val="35000"/>
            </a:spcAft>
            <a:buClrTx/>
            <a:buSzTx/>
            <a:buFontTx/>
            <a:buNone/>
            <a:tabLst/>
            <a:defRPr/>
          </a:pPr>
          <a:r>
            <a:rPr lang="en-GB" sz="1500" b="1" kern="1200" noProof="0" dirty="0" smtClean="0">
              <a:solidFill>
                <a:srgbClr val="FF6565"/>
              </a:solidFill>
            </a:rPr>
            <a:t>FYR Macedonia </a:t>
          </a:r>
        </a:p>
        <a:p>
          <a:pPr marL="0" marR="0" lvl="0" indent="0" algn="ctr" defTabSz="577850" eaLnBrk="1" fontAlgn="auto" latinLnBrk="0" hangingPunct="1">
            <a:lnSpc>
              <a:spcPct val="90000"/>
            </a:lnSpc>
            <a:spcBef>
              <a:spcPct val="0"/>
            </a:spcBef>
            <a:spcAft>
              <a:spcPct val="35000"/>
            </a:spcAft>
            <a:buClrTx/>
            <a:buSzTx/>
            <a:buFontTx/>
            <a:buNone/>
            <a:tabLst/>
            <a:defRPr/>
          </a:pPr>
          <a:r>
            <a:rPr lang="en-GB" sz="1500" b="1" kern="1200" noProof="0" dirty="0" smtClean="0">
              <a:solidFill>
                <a:srgbClr val="FF6565"/>
              </a:solidFill>
            </a:rPr>
            <a:t>+ </a:t>
          </a:r>
          <a:r>
            <a:rPr lang="en-US" sz="1500" b="1" kern="1200" noProof="0" dirty="0" smtClean="0">
              <a:solidFill>
                <a:srgbClr val="FF6565"/>
              </a:solidFill>
            </a:rPr>
            <a:t>Bosnia and Herzegovina</a:t>
          </a:r>
          <a:endParaRPr lang="en-GB" sz="1500" b="1" kern="1200" noProof="0" dirty="0" smtClean="0">
            <a:solidFill>
              <a:srgbClr val="FF6565"/>
            </a:solidFill>
          </a:endParaRPr>
        </a:p>
        <a:p>
          <a:pPr lvl="0" algn="ctr" defTabSz="577850">
            <a:lnSpc>
              <a:spcPct val="90000"/>
            </a:lnSpc>
            <a:spcBef>
              <a:spcPct val="0"/>
            </a:spcBef>
            <a:spcAft>
              <a:spcPct val="35000"/>
            </a:spcAft>
          </a:pPr>
          <a:r>
            <a:rPr lang="en-GB" sz="1500" b="1" kern="1200" noProof="0" dirty="0" smtClean="0">
              <a:solidFill>
                <a:srgbClr val="FF6565"/>
              </a:solidFill>
            </a:rPr>
            <a:t>+ Kosovo*</a:t>
          </a:r>
          <a:r>
            <a:rPr lang="en-GB" sz="1500" kern="1200" noProof="0" dirty="0" smtClean="0"/>
            <a:t> </a:t>
          </a:r>
        </a:p>
        <a:p>
          <a:pPr lvl="0" algn="ctr" defTabSz="577850">
            <a:lnSpc>
              <a:spcPct val="90000"/>
            </a:lnSpc>
            <a:spcBef>
              <a:spcPct val="0"/>
            </a:spcBef>
            <a:spcAft>
              <a:spcPct val="35000"/>
            </a:spcAft>
          </a:pPr>
          <a:r>
            <a:rPr lang="en-GB" sz="1500" kern="1200" noProof="0" dirty="0" smtClean="0"/>
            <a:t>with S3 seminars, workshops, expert support, creation of mutual learning community of practitioners</a:t>
          </a:r>
        </a:p>
      </dsp:txBody>
      <dsp:txXfrm>
        <a:off x="1648882" y="1310900"/>
        <a:ext cx="2532234" cy="3041820"/>
      </dsp:txXfrm>
    </dsp:sp>
    <dsp:sp modelId="{94856D94-BC0F-4A91-93A6-DC47A5EAA23E}">
      <dsp:nvSpPr>
        <dsp:cNvPr id="0" name=""/>
        <dsp:cNvSpPr/>
      </dsp:nvSpPr>
      <dsp:spPr>
        <a:xfrm>
          <a:off x="225175" y="2520279"/>
          <a:ext cx="1303945" cy="1303526"/>
        </a:xfrm>
        <a:prstGeom prst="ellipse">
          <a:avLst/>
        </a:prstGeom>
        <a:solidFill>
          <a:schemeClr val="bg1"/>
        </a:solidFill>
        <a:ln w="25400" cap="flat" cmpd="sng" algn="ctr">
          <a:solidFill>
            <a:srgbClr val="164194"/>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r>
            <a:rPr lang="de-DE" sz="3400" kern="1200" dirty="0" smtClean="0">
              <a:solidFill>
                <a:srgbClr val="164194"/>
              </a:solidFill>
            </a:rPr>
            <a:t>2018</a:t>
          </a:r>
          <a:endParaRPr lang="en-GB" sz="3400" kern="1200" dirty="0">
            <a:solidFill>
              <a:srgbClr val="164194"/>
            </a:solidFill>
          </a:endParaRPr>
        </a:p>
      </dsp:txBody>
      <dsp:txXfrm>
        <a:off x="416133" y="2711176"/>
        <a:ext cx="922029" cy="92173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CBE7B2-2B64-4FF6-AE9E-FD78CB011842}">
      <dsp:nvSpPr>
        <dsp:cNvPr id="0" name=""/>
        <dsp:cNvSpPr/>
      </dsp:nvSpPr>
      <dsp:spPr>
        <a:xfrm>
          <a:off x="680591" y="2486"/>
          <a:ext cx="1449780" cy="724890"/>
        </a:xfrm>
        <a:prstGeom prst="roundRect">
          <a:avLst>
            <a:gd name="adj" fmla="val 10000"/>
          </a:avLst>
        </a:prstGeom>
        <a:solidFill>
          <a:schemeClr val="accent5">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de-DE" sz="1800" kern="1200" dirty="0" err="1" smtClean="0">
              <a:solidFill>
                <a:srgbClr val="002060"/>
              </a:solidFill>
            </a:rPr>
            <a:t>Strengths</a:t>
          </a:r>
          <a:endParaRPr lang="en-GB" sz="1800" kern="1200" dirty="0">
            <a:solidFill>
              <a:srgbClr val="002060"/>
            </a:solidFill>
          </a:endParaRPr>
        </a:p>
      </dsp:txBody>
      <dsp:txXfrm>
        <a:off x="701822" y="23717"/>
        <a:ext cx="1407318" cy="682428"/>
      </dsp:txXfrm>
    </dsp:sp>
    <dsp:sp modelId="{B904D2DB-6656-4DFD-BDA1-0020DF4FD0AB}">
      <dsp:nvSpPr>
        <dsp:cNvPr id="0" name=""/>
        <dsp:cNvSpPr/>
      </dsp:nvSpPr>
      <dsp:spPr>
        <a:xfrm>
          <a:off x="825569" y="727376"/>
          <a:ext cx="144978" cy="543667"/>
        </a:xfrm>
        <a:custGeom>
          <a:avLst/>
          <a:gdLst/>
          <a:ahLst/>
          <a:cxnLst/>
          <a:rect l="0" t="0" r="0" b="0"/>
          <a:pathLst>
            <a:path>
              <a:moveTo>
                <a:pt x="0" y="0"/>
              </a:moveTo>
              <a:lnTo>
                <a:pt x="0" y="543667"/>
              </a:lnTo>
              <a:lnTo>
                <a:pt x="144978" y="543667"/>
              </a:lnTo>
            </a:path>
          </a:pathLst>
        </a:custGeom>
        <a:noFill/>
        <a:ln w="25400" cap="flat" cmpd="sng" algn="ctr">
          <a:solidFill>
            <a:schemeClr val="accent5">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F3C0FB7-6B27-4016-9FA1-0D9BE5EF9C8C}">
      <dsp:nvSpPr>
        <dsp:cNvPr id="0" name=""/>
        <dsp:cNvSpPr/>
      </dsp:nvSpPr>
      <dsp:spPr>
        <a:xfrm>
          <a:off x="970547" y="908599"/>
          <a:ext cx="1159824" cy="724890"/>
        </a:xfrm>
        <a:prstGeom prst="roundRect">
          <a:avLst>
            <a:gd name="adj" fmla="val 10000"/>
          </a:avLst>
        </a:prstGeom>
        <a:solidFill>
          <a:schemeClr val="lt1">
            <a:alpha val="90000"/>
            <a:hueOff val="0"/>
            <a:satOff val="0"/>
            <a:lumOff val="0"/>
            <a:alphaOff val="0"/>
          </a:schemeClr>
        </a:solidFill>
        <a:ln w="25400" cap="flat" cmpd="sng" algn="ctr">
          <a:solidFill>
            <a:schemeClr val="accent5">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de-DE" sz="1200" kern="1200" dirty="0" smtClean="0">
              <a:solidFill>
                <a:srgbClr val="002060"/>
              </a:solidFill>
            </a:rPr>
            <a:t>Strong </a:t>
          </a:r>
          <a:r>
            <a:rPr lang="de-DE" sz="1200" kern="1200" dirty="0" err="1" smtClean="0">
              <a:solidFill>
                <a:srgbClr val="002060"/>
              </a:solidFill>
            </a:rPr>
            <a:t>basic</a:t>
          </a:r>
          <a:r>
            <a:rPr lang="de-DE" sz="1200" kern="1200" dirty="0" smtClean="0">
              <a:solidFill>
                <a:srgbClr val="002060"/>
              </a:solidFill>
            </a:rPr>
            <a:t> </a:t>
          </a:r>
          <a:r>
            <a:rPr lang="de-DE" sz="1200" kern="1200" dirty="0" err="1" smtClean="0">
              <a:solidFill>
                <a:srgbClr val="002060"/>
              </a:solidFill>
            </a:rPr>
            <a:t>research</a:t>
          </a:r>
          <a:endParaRPr lang="en-GB" sz="1200" kern="1200" dirty="0">
            <a:solidFill>
              <a:srgbClr val="002060"/>
            </a:solidFill>
          </a:endParaRPr>
        </a:p>
      </dsp:txBody>
      <dsp:txXfrm>
        <a:off x="991778" y="929830"/>
        <a:ext cx="1117362" cy="682428"/>
      </dsp:txXfrm>
    </dsp:sp>
    <dsp:sp modelId="{484ABD2A-00EE-4F60-B10C-7D8C6E5BC58B}">
      <dsp:nvSpPr>
        <dsp:cNvPr id="0" name=""/>
        <dsp:cNvSpPr/>
      </dsp:nvSpPr>
      <dsp:spPr>
        <a:xfrm>
          <a:off x="825569" y="727376"/>
          <a:ext cx="144978" cy="1449780"/>
        </a:xfrm>
        <a:custGeom>
          <a:avLst/>
          <a:gdLst/>
          <a:ahLst/>
          <a:cxnLst/>
          <a:rect l="0" t="0" r="0" b="0"/>
          <a:pathLst>
            <a:path>
              <a:moveTo>
                <a:pt x="0" y="0"/>
              </a:moveTo>
              <a:lnTo>
                <a:pt x="0" y="1449780"/>
              </a:lnTo>
              <a:lnTo>
                <a:pt x="144978" y="1449780"/>
              </a:lnTo>
            </a:path>
          </a:pathLst>
        </a:custGeom>
        <a:noFill/>
        <a:ln w="25400" cap="flat" cmpd="sng" algn="ctr">
          <a:solidFill>
            <a:schemeClr val="accent5">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BB989FE-2065-463B-9B5B-EB39C2902EBC}">
      <dsp:nvSpPr>
        <dsp:cNvPr id="0" name=""/>
        <dsp:cNvSpPr/>
      </dsp:nvSpPr>
      <dsp:spPr>
        <a:xfrm>
          <a:off x="970547" y="1814712"/>
          <a:ext cx="1159824" cy="724890"/>
        </a:xfrm>
        <a:prstGeom prst="roundRect">
          <a:avLst>
            <a:gd name="adj" fmla="val 10000"/>
          </a:avLst>
        </a:prstGeom>
        <a:solidFill>
          <a:schemeClr val="lt1">
            <a:alpha val="90000"/>
            <a:hueOff val="0"/>
            <a:satOff val="0"/>
            <a:lumOff val="0"/>
            <a:alphaOff val="0"/>
          </a:schemeClr>
        </a:solidFill>
        <a:ln w="25400" cap="flat" cmpd="sng" algn="ctr">
          <a:solidFill>
            <a:schemeClr val="accent5">
              <a:shade val="50000"/>
              <a:hueOff val="33730"/>
              <a:satOff val="-746"/>
              <a:lumOff val="559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de-DE" sz="1200" kern="1200" dirty="0" smtClean="0">
              <a:solidFill>
                <a:srgbClr val="002060"/>
              </a:solidFill>
            </a:rPr>
            <a:t>STEM </a:t>
          </a:r>
          <a:r>
            <a:rPr lang="de-DE" sz="1200" kern="1200" dirty="0" err="1" smtClean="0">
              <a:solidFill>
                <a:srgbClr val="002060"/>
              </a:solidFill>
            </a:rPr>
            <a:t>education</a:t>
          </a:r>
          <a:endParaRPr lang="en-GB" sz="1200" kern="1200" dirty="0">
            <a:solidFill>
              <a:srgbClr val="002060"/>
            </a:solidFill>
          </a:endParaRPr>
        </a:p>
      </dsp:txBody>
      <dsp:txXfrm>
        <a:off x="991778" y="1835943"/>
        <a:ext cx="1117362" cy="682428"/>
      </dsp:txXfrm>
    </dsp:sp>
    <dsp:sp modelId="{DFA35B1A-7957-43EE-BAD8-E555224519CF}">
      <dsp:nvSpPr>
        <dsp:cNvPr id="0" name=""/>
        <dsp:cNvSpPr/>
      </dsp:nvSpPr>
      <dsp:spPr>
        <a:xfrm>
          <a:off x="825569" y="727376"/>
          <a:ext cx="144978" cy="2355894"/>
        </a:xfrm>
        <a:custGeom>
          <a:avLst/>
          <a:gdLst/>
          <a:ahLst/>
          <a:cxnLst/>
          <a:rect l="0" t="0" r="0" b="0"/>
          <a:pathLst>
            <a:path>
              <a:moveTo>
                <a:pt x="0" y="0"/>
              </a:moveTo>
              <a:lnTo>
                <a:pt x="0" y="2355894"/>
              </a:lnTo>
              <a:lnTo>
                <a:pt x="144978" y="2355894"/>
              </a:lnTo>
            </a:path>
          </a:pathLst>
        </a:custGeom>
        <a:noFill/>
        <a:ln w="25400" cap="flat" cmpd="sng" algn="ctr">
          <a:solidFill>
            <a:schemeClr val="accent5">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6F1F27B-383B-4138-ADC1-E5EAB60D0716}">
      <dsp:nvSpPr>
        <dsp:cNvPr id="0" name=""/>
        <dsp:cNvSpPr/>
      </dsp:nvSpPr>
      <dsp:spPr>
        <a:xfrm>
          <a:off x="970547" y="2720825"/>
          <a:ext cx="1159824" cy="724890"/>
        </a:xfrm>
        <a:prstGeom prst="roundRect">
          <a:avLst>
            <a:gd name="adj" fmla="val 10000"/>
          </a:avLst>
        </a:prstGeom>
        <a:solidFill>
          <a:schemeClr val="lt1">
            <a:alpha val="90000"/>
            <a:hueOff val="0"/>
            <a:satOff val="0"/>
            <a:lumOff val="0"/>
            <a:alphaOff val="0"/>
          </a:schemeClr>
        </a:solidFill>
        <a:ln w="25400" cap="flat" cmpd="sng" algn="ctr">
          <a:solidFill>
            <a:schemeClr val="accent5">
              <a:shade val="50000"/>
              <a:hueOff val="67459"/>
              <a:satOff val="-1492"/>
              <a:lumOff val="1119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de-DE" sz="1200" kern="1200" dirty="0" smtClean="0">
              <a:solidFill>
                <a:srgbClr val="002060"/>
              </a:solidFill>
            </a:rPr>
            <a:t>Relative </a:t>
          </a:r>
          <a:r>
            <a:rPr lang="de-DE" sz="1200" kern="1200" dirty="0" err="1" smtClean="0">
              <a:solidFill>
                <a:srgbClr val="002060"/>
              </a:solidFill>
            </a:rPr>
            <a:t>cost</a:t>
          </a:r>
          <a:r>
            <a:rPr lang="de-DE" sz="1200" kern="1200" dirty="0" smtClean="0">
              <a:solidFill>
                <a:srgbClr val="002060"/>
              </a:solidFill>
            </a:rPr>
            <a:t> </a:t>
          </a:r>
          <a:r>
            <a:rPr lang="de-DE" sz="1200" kern="1200" dirty="0" err="1" smtClean="0">
              <a:solidFill>
                <a:srgbClr val="002060"/>
              </a:solidFill>
            </a:rPr>
            <a:t>advantage</a:t>
          </a:r>
          <a:endParaRPr lang="en-GB" sz="1200" kern="1200" dirty="0">
            <a:solidFill>
              <a:srgbClr val="002060"/>
            </a:solidFill>
          </a:endParaRPr>
        </a:p>
      </dsp:txBody>
      <dsp:txXfrm>
        <a:off x="991778" y="2742056"/>
        <a:ext cx="1117362" cy="682428"/>
      </dsp:txXfrm>
    </dsp:sp>
    <dsp:sp modelId="{E77BDDF7-5C68-4A50-AF36-E95F7689521E}">
      <dsp:nvSpPr>
        <dsp:cNvPr id="0" name=""/>
        <dsp:cNvSpPr/>
      </dsp:nvSpPr>
      <dsp:spPr>
        <a:xfrm>
          <a:off x="2492817" y="2486"/>
          <a:ext cx="1449780" cy="724890"/>
        </a:xfrm>
        <a:prstGeom prst="roundRect">
          <a:avLst>
            <a:gd name="adj" fmla="val 10000"/>
          </a:avLst>
        </a:prstGeom>
        <a:solidFill>
          <a:schemeClr val="accent5">
            <a:shade val="50000"/>
            <a:hueOff val="126486"/>
            <a:satOff val="-2798"/>
            <a:lumOff val="2099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de-DE" sz="1800" kern="1200" dirty="0" err="1" smtClean="0">
              <a:solidFill>
                <a:srgbClr val="002060"/>
              </a:solidFill>
            </a:rPr>
            <a:t>Weaknesses</a:t>
          </a:r>
          <a:endParaRPr lang="en-GB" sz="1800" kern="1200" dirty="0">
            <a:solidFill>
              <a:srgbClr val="002060"/>
            </a:solidFill>
          </a:endParaRPr>
        </a:p>
      </dsp:txBody>
      <dsp:txXfrm>
        <a:off x="2514048" y="23717"/>
        <a:ext cx="1407318" cy="682428"/>
      </dsp:txXfrm>
    </dsp:sp>
    <dsp:sp modelId="{3E669B03-6725-41CE-9B3F-3D3BB0C4DE14}">
      <dsp:nvSpPr>
        <dsp:cNvPr id="0" name=""/>
        <dsp:cNvSpPr/>
      </dsp:nvSpPr>
      <dsp:spPr>
        <a:xfrm>
          <a:off x="2637795" y="727376"/>
          <a:ext cx="144978" cy="543667"/>
        </a:xfrm>
        <a:custGeom>
          <a:avLst/>
          <a:gdLst/>
          <a:ahLst/>
          <a:cxnLst/>
          <a:rect l="0" t="0" r="0" b="0"/>
          <a:pathLst>
            <a:path>
              <a:moveTo>
                <a:pt x="0" y="0"/>
              </a:moveTo>
              <a:lnTo>
                <a:pt x="0" y="543667"/>
              </a:lnTo>
              <a:lnTo>
                <a:pt x="144978" y="543667"/>
              </a:lnTo>
            </a:path>
          </a:pathLst>
        </a:custGeom>
        <a:noFill/>
        <a:ln w="25400" cap="flat" cmpd="sng" algn="ctr">
          <a:solidFill>
            <a:schemeClr val="accent5">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786CF5C-8302-47C9-A3DF-D04629636855}">
      <dsp:nvSpPr>
        <dsp:cNvPr id="0" name=""/>
        <dsp:cNvSpPr/>
      </dsp:nvSpPr>
      <dsp:spPr>
        <a:xfrm>
          <a:off x="2782774" y="908599"/>
          <a:ext cx="1159824" cy="724890"/>
        </a:xfrm>
        <a:prstGeom prst="roundRect">
          <a:avLst>
            <a:gd name="adj" fmla="val 10000"/>
          </a:avLst>
        </a:prstGeom>
        <a:solidFill>
          <a:schemeClr val="lt1">
            <a:alpha val="90000"/>
            <a:hueOff val="0"/>
            <a:satOff val="0"/>
            <a:lumOff val="0"/>
            <a:alphaOff val="0"/>
          </a:schemeClr>
        </a:solidFill>
        <a:ln w="25400" cap="flat" cmpd="sng" algn="ctr">
          <a:solidFill>
            <a:schemeClr val="accent5">
              <a:shade val="50000"/>
              <a:hueOff val="101189"/>
              <a:satOff val="-2238"/>
              <a:lumOff val="1679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de-DE" sz="1200" kern="1200" dirty="0" err="1" smtClean="0">
              <a:solidFill>
                <a:srgbClr val="002060"/>
              </a:solidFill>
            </a:rPr>
            <a:t>No</a:t>
          </a:r>
          <a:r>
            <a:rPr lang="de-DE" sz="1200" kern="1200" dirty="0" smtClean="0">
              <a:solidFill>
                <a:srgbClr val="002060"/>
              </a:solidFill>
            </a:rPr>
            <a:t> </a:t>
          </a:r>
          <a:r>
            <a:rPr lang="de-DE" sz="1200" kern="1200" dirty="0" err="1" smtClean="0">
              <a:solidFill>
                <a:srgbClr val="002060"/>
              </a:solidFill>
            </a:rPr>
            <a:t>strategic</a:t>
          </a:r>
          <a:r>
            <a:rPr lang="de-DE" sz="1200" kern="1200" dirty="0" smtClean="0">
              <a:solidFill>
                <a:srgbClr val="002060"/>
              </a:solidFill>
            </a:rPr>
            <a:t> </a:t>
          </a:r>
          <a:r>
            <a:rPr lang="de-DE" sz="1200" kern="1200" dirty="0" err="1" smtClean="0">
              <a:solidFill>
                <a:srgbClr val="002060"/>
              </a:solidFill>
            </a:rPr>
            <a:t>prioritisation</a:t>
          </a:r>
          <a:endParaRPr lang="en-GB" sz="1200" kern="1200" dirty="0">
            <a:solidFill>
              <a:srgbClr val="002060"/>
            </a:solidFill>
          </a:endParaRPr>
        </a:p>
      </dsp:txBody>
      <dsp:txXfrm>
        <a:off x="2804005" y="929830"/>
        <a:ext cx="1117362" cy="682428"/>
      </dsp:txXfrm>
    </dsp:sp>
    <dsp:sp modelId="{0F2B24F9-3B6C-4CEF-B35B-FCD0AE697059}">
      <dsp:nvSpPr>
        <dsp:cNvPr id="0" name=""/>
        <dsp:cNvSpPr/>
      </dsp:nvSpPr>
      <dsp:spPr>
        <a:xfrm>
          <a:off x="2637795" y="727376"/>
          <a:ext cx="144978" cy="1449780"/>
        </a:xfrm>
        <a:custGeom>
          <a:avLst/>
          <a:gdLst/>
          <a:ahLst/>
          <a:cxnLst/>
          <a:rect l="0" t="0" r="0" b="0"/>
          <a:pathLst>
            <a:path>
              <a:moveTo>
                <a:pt x="0" y="0"/>
              </a:moveTo>
              <a:lnTo>
                <a:pt x="0" y="1449780"/>
              </a:lnTo>
              <a:lnTo>
                <a:pt x="144978" y="1449780"/>
              </a:lnTo>
            </a:path>
          </a:pathLst>
        </a:custGeom>
        <a:noFill/>
        <a:ln w="25400" cap="flat" cmpd="sng" algn="ctr">
          <a:solidFill>
            <a:schemeClr val="accent5">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477B571-D431-4589-8A8F-86F7A62FA951}">
      <dsp:nvSpPr>
        <dsp:cNvPr id="0" name=""/>
        <dsp:cNvSpPr/>
      </dsp:nvSpPr>
      <dsp:spPr>
        <a:xfrm>
          <a:off x="2782774" y="1814712"/>
          <a:ext cx="1159824" cy="724890"/>
        </a:xfrm>
        <a:prstGeom prst="roundRect">
          <a:avLst>
            <a:gd name="adj" fmla="val 10000"/>
          </a:avLst>
        </a:prstGeom>
        <a:solidFill>
          <a:schemeClr val="lt1">
            <a:alpha val="90000"/>
            <a:hueOff val="0"/>
            <a:satOff val="0"/>
            <a:lumOff val="0"/>
            <a:alphaOff val="0"/>
          </a:schemeClr>
        </a:solidFill>
        <a:ln w="25400" cap="flat" cmpd="sng" algn="ctr">
          <a:solidFill>
            <a:schemeClr val="accent5">
              <a:shade val="50000"/>
              <a:hueOff val="134918"/>
              <a:satOff val="-2984"/>
              <a:lumOff val="2239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de-DE" sz="1200" kern="1200" dirty="0" smtClean="0">
              <a:solidFill>
                <a:srgbClr val="002060"/>
              </a:solidFill>
            </a:rPr>
            <a:t>Lack </a:t>
          </a:r>
          <a:r>
            <a:rPr lang="de-DE" sz="1200" kern="1200" dirty="0" err="1" smtClean="0">
              <a:solidFill>
                <a:srgbClr val="002060"/>
              </a:solidFill>
            </a:rPr>
            <a:t>of</a:t>
          </a:r>
          <a:r>
            <a:rPr lang="de-DE" sz="1200" kern="1200" dirty="0" smtClean="0">
              <a:solidFill>
                <a:srgbClr val="002060"/>
              </a:solidFill>
            </a:rPr>
            <a:t> </a:t>
          </a:r>
          <a:r>
            <a:rPr lang="de-DE" sz="1200" kern="1200" dirty="0" err="1" smtClean="0">
              <a:solidFill>
                <a:srgbClr val="002060"/>
              </a:solidFill>
            </a:rPr>
            <a:t>funding</a:t>
          </a:r>
          <a:endParaRPr lang="en-GB" sz="1200" kern="1200" dirty="0">
            <a:solidFill>
              <a:srgbClr val="002060"/>
            </a:solidFill>
          </a:endParaRPr>
        </a:p>
      </dsp:txBody>
      <dsp:txXfrm>
        <a:off x="2804005" y="1835943"/>
        <a:ext cx="1117362" cy="682428"/>
      </dsp:txXfrm>
    </dsp:sp>
    <dsp:sp modelId="{38069FE4-AD45-4200-AC11-CA0DE00B8827}">
      <dsp:nvSpPr>
        <dsp:cNvPr id="0" name=""/>
        <dsp:cNvSpPr/>
      </dsp:nvSpPr>
      <dsp:spPr>
        <a:xfrm>
          <a:off x="2637795" y="727376"/>
          <a:ext cx="144978" cy="2355894"/>
        </a:xfrm>
        <a:custGeom>
          <a:avLst/>
          <a:gdLst/>
          <a:ahLst/>
          <a:cxnLst/>
          <a:rect l="0" t="0" r="0" b="0"/>
          <a:pathLst>
            <a:path>
              <a:moveTo>
                <a:pt x="0" y="0"/>
              </a:moveTo>
              <a:lnTo>
                <a:pt x="0" y="2355894"/>
              </a:lnTo>
              <a:lnTo>
                <a:pt x="144978" y="2355894"/>
              </a:lnTo>
            </a:path>
          </a:pathLst>
        </a:custGeom>
        <a:noFill/>
        <a:ln w="25400" cap="flat" cmpd="sng" algn="ctr">
          <a:solidFill>
            <a:schemeClr val="accent5">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966D324-E6EC-436D-AB88-C4B89B53F44F}">
      <dsp:nvSpPr>
        <dsp:cNvPr id="0" name=""/>
        <dsp:cNvSpPr/>
      </dsp:nvSpPr>
      <dsp:spPr>
        <a:xfrm>
          <a:off x="2782774" y="2720825"/>
          <a:ext cx="1159824" cy="724890"/>
        </a:xfrm>
        <a:prstGeom prst="roundRect">
          <a:avLst>
            <a:gd name="adj" fmla="val 10000"/>
          </a:avLst>
        </a:prstGeom>
        <a:solidFill>
          <a:schemeClr val="lt1">
            <a:alpha val="90000"/>
            <a:hueOff val="0"/>
            <a:satOff val="0"/>
            <a:lumOff val="0"/>
            <a:alphaOff val="0"/>
          </a:schemeClr>
        </a:solidFill>
        <a:ln w="25400" cap="flat" cmpd="sng" algn="ctr">
          <a:solidFill>
            <a:schemeClr val="accent5">
              <a:shade val="50000"/>
              <a:hueOff val="168648"/>
              <a:satOff val="-3730"/>
              <a:lumOff val="2799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de-DE" sz="1200" kern="1200" dirty="0" err="1" smtClean="0">
              <a:solidFill>
                <a:srgbClr val="002060"/>
              </a:solidFill>
            </a:rPr>
            <a:t>Many</a:t>
          </a:r>
          <a:r>
            <a:rPr lang="de-DE" sz="1200" kern="1200" dirty="0" smtClean="0">
              <a:solidFill>
                <a:srgbClr val="002060"/>
              </a:solidFill>
            </a:rPr>
            <a:t> </a:t>
          </a:r>
          <a:r>
            <a:rPr lang="de-DE" sz="1200" kern="1200" dirty="0" err="1" smtClean="0">
              <a:solidFill>
                <a:srgbClr val="002060"/>
              </a:solidFill>
            </a:rPr>
            <a:t>industries</a:t>
          </a:r>
          <a:r>
            <a:rPr lang="de-DE" sz="1200" kern="1200" dirty="0" smtClean="0">
              <a:solidFill>
                <a:srgbClr val="002060"/>
              </a:solidFill>
            </a:rPr>
            <a:t> </a:t>
          </a:r>
          <a:r>
            <a:rPr lang="de-DE" sz="1200" kern="1200" dirty="0" err="1" smtClean="0">
              <a:solidFill>
                <a:srgbClr val="002060"/>
              </a:solidFill>
            </a:rPr>
            <a:t>with</a:t>
          </a:r>
          <a:r>
            <a:rPr lang="de-DE" sz="1200" kern="1200" dirty="0" smtClean="0">
              <a:solidFill>
                <a:srgbClr val="002060"/>
              </a:solidFill>
            </a:rPr>
            <a:t> </a:t>
          </a:r>
          <a:r>
            <a:rPr lang="de-DE" sz="1200" kern="1200" dirty="0" err="1" smtClean="0">
              <a:solidFill>
                <a:srgbClr val="002060"/>
              </a:solidFill>
            </a:rPr>
            <a:t>low</a:t>
          </a:r>
          <a:r>
            <a:rPr lang="de-DE" sz="1200" kern="1200" dirty="0" smtClean="0">
              <a:solidFill>
                <a:srgbClr val="002060"/>
              </a:solidFill>
            </a:rPr>
            <a:t> </a:t>
          </a:r>
          <a:r>
            <a:rPr lang="de-DE" sz="1200" kern="1200" dirty="0" err="1" smtClean="0">
              <a:solidFill>
                <a:srgbClr val="002060"/>
              </a:solidFill>
            </a:rPr>
            <a:t>value</a:t>
          </a:r>
          <a:r>
            <a:rPr lang="de-DE" sz="1200" kern="1200" dirty="0" smtClean="0">
              <a:solidFill>
                <a:srgbClr val="002060"/>
              </a:solidFill>
            </a:rPr>
            <a:t> </a:t>
          </a:r>
          <a:r>
            <a:rPr lang="de-DE" sz="1200" kern="1200" dirty="0" err="1" smtClean="0">
              <a:solidFill>
                <a:srgbClr val="002060"/>
              </a:solidFill>
            </a:rPr>
            <a:t>added</a:t>
          </a:r>
          <a:endParaRPr lang="en-GB" sz="1200" kern="1200" dirty="0">
            <a:solidFill>
              <a:srgbClr val="002060"/>
            </a:solidFill>
          </a:endParaRPr>
        </a:p>
      </dsp:txBody>
      <dsp:txXfrm>
        <a:off x="2804005" y="2742056"/>
        <a:ext cx="1117362" cy="682428"/>
      </dsp:txXfrm>
    </dsp:sp>
    <dsp:sp modelId="{18E37F8E-6F61-46B6-8309-30FA17705239}">
      <dsp:nvSpPr>
        <dsp:cNvPr id="0" name=""/>
        <dsp:cNvSpPr/>
      </dsp:nvSpPr>
      <dsp:spPr>
        <a:xfrm>
          <a:off x="2637795" y="727376"/>
          <a:ext cx="144978" cy="3262007"/>
        </a:xfrm>
        <a:custGeom>
          <a:avLst/>
          <a:gdLst/>
          <a:ahLst/>
          <a:cxnLst/>
          <a:rect l="0" t="0" r="0" b="0"/>
          <a:pathLst>
            <a:path>
              <a:moveTo>
                <a:pt x="0" y="0"/>
              </a:moveTo>
              <a:lnTo>
                <a:pt x="0" y="3262007"/>
              </a:lnTo>
              <a:lnTo>
                <a:pt x="144978" y="3262007"/>
              </a:lnTo>
            </a:path>
          </a:pathLst>
        </a:custGeom>
        <a:noFill/>
        <a:ln w="25400" cap="flat" cmpd="sng" algn="ctr">
          <a:solidFill>
            <a:schemeClr val="accent5">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9AE98FB-68E1-4D1B-A168-3A3764A298D0}">
      <dsp:nvSpPr>
        <dsp:cNvPr id="0" name=""/>
        <dsp:cNvSpPr/>
      </dsp:nvSpPr>
      <dsp:spPr>
        <a:xfrm>
          <a:off x="2782774" y="3626938"/>
          <a:ext cx="1159824" cy="724890"/>
        </a:xfrm>
        <a:prstGeom prst="roundRect">
          <a:avLst>
            <a:gd name="adj" fmla="val 10000"/>
          </a:avLst>
        </a:prstGeom>
        <a:solidFill>
          <a:schemeClr val="lt1">
            <a:alpha val="90000"/>
            <a:hueOff val="0"/>
            <a:satOff val="0"/>
            <a:lumOff val="0"/>
            <a:alphaOff val="0"/>
          </a:schemeClr>
        </a:solidFill>
        <a:ln w="25400" cap="flat" cmpd="sng" algn="ctr">
          <a:solidFill>
            <a:schemeClr val="accent5">
              <a:shade val="50000"/>
              <a:hueOff val="202378"/>
              <a:satOff val="-4476"/>
              <a:lumOff val="3359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de-DE" sz="1200" kern="1200" dirty="0" err="1" smtClean="0">
              <a:solidFill>
                <a:srgbClr val="002060"/>
              </a:solidFill>
            </a:rPr>
            <a:t>Weak</a:t>
          </a:r>
          <a:r>
            <a:rPr lang="de-DE" sz="1200" kern="1200" dirty="0" smtClean="0">
              <a:solidFill>
                <a:srgbClr val="002060"/>
              </a:solidFill>
            </a:rPr>
            <a:t> </a:t>
          </a:r>
          <a:r>
            <a:rPr lang="de-DE" sz="1200" kern="1200" dirty="0" err="1" smtClean="0">
              <a:solidFill>
                <a:srgbClr val="002060"/>
              </a:solidFill>
            </a:rPr>
            <a:t>institutional</a:t>
          </a:r>
          <a:r>
            <a:rPr lang="de-DE" sz="1200" kern="1200" dirty="0" smtClean="0">
              <a:solidFill>
                <a:srgbClr val="002060"/>
              </a:solidFill>
            </a:rPr>
            <a:t> </a:t>
          </a:r>
          <a:r>
            <a:rPr lang="de-DE" sz="1200" kern="1200" dirty="0" err="1" smtClean="0">
              <a:solidFill>
                <a:srgbClr val="002060"/>
              </a:solidFill>
            </a:rPr>
            <a:t>capacities</a:t>
          </a:r>
          <a:endParaRPr lang="en-GB" sz="1200" kern="1200" dirty="0">
            <a:solidFill>
              <a:srgbClr val="002060"/>
            </a:solidFill>
          </a:endParaRPr>
        </a:p>
      </dsp:txBody>
      <dsp:txXfrm>
        <a:off x="2804005" y="3648169"/>
        <a:ext cx="1117362" cy="682428"/>
      </dsp:txXfrm>
    </dsp:sp>
    <dsp:sp modelId="{C8892551-4D88-43D0-B7FA-697CBC8C9D77}">
      <dsp:nvSpPr>
        <dsp:cNvPr id="0" name=""/>
        <dsp:cNvSpPr/>
      </dsp:nvSpPr>
      <dsp:spPr>
        <a:xfrm>
          <a:off x="2637795" y="727376"/>
          <a:ext cx="144978" cy="4168120"/>
        </a:xfrm>
        <a:custGeom>
          <a:avLst/>
          <a:gdLst/>
          <a:ahLst/>
          <a:cxnLst/>
          <a:rect l="0" t="0" r="0" b="0"/>
          <a:pathLst>
            <a:path>
              <a:moveTo>
                <a:pt x="0" y="0"/>
              </a:moveTo>
              <a:lnTo>
                <a:pt x="0" y="4168120"/>
              </a:lnTo>
              <a:lnTo>
                <a:pt x="144978" y="4168120"/>
              </a:lnTo>
            </a:path>
          </a:pathLst>
        </a:custGeom>
        <a:noFill/>
        <a:ln w="25400" cap="flat" cmpd="sng" algn="ctr">
          <a:solidFill>
            <a:schemeClr val="accent5">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4B60323-FF90-4F4D-8415-376F81040EBD}">
      <dsp:nvSpPr>
        <dsp:cNvPr id="0" name=""/>
        <dsp:cNvSpPr/>
      </dsp:nvSpPr>
      <dsp:spPr>
        <a:xfrm>
          <a:off x="2782774" y="4533052"/>
          <a:ext cx="1159824" cy="724890"/>
        </a:xfrm>
        <a:prstGeom prst="roundRect">
          <a:avLst>
            <a:gd name="adj" fmla="val 10000"/>
          </a:avLst>
        </a:prstGeom>
        <a:solidFill>
          <a:schemeClr val="lt1">
            <a:alpha val="90000"/>
            <a:hueOff val="0"/>
            <a:satOff val="0"/>
            <a:lumOff val="0"/>
            <a:alphaOff val="0"/>
          </a:schemeClr>
        </a:solidFill>
        <a:ln w="25400" cap="flat" cmpd="sng" algn="ctr">
          <a:solidFill>
            <a:schemeClr val="accent5">
              <a:shade val="50000"/>
              <a:hueOff val="236107"/>
              <a:satOff val="-5222"/>
              <a:lumOff val="3918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de-DE" sz="1200" kern="1200" dirty="0" err="1" smtClean="0">
              <a:solidFill>
                <a:srgbClr val="002060"/>
              </a:solidFill>
            </a:rPr>
            <a:t>Weak</a:t>
          </a:r>
          <a:r>
            <a:rPr lang="de-DE" sz="1200" kern="1200" dirty="0" smtClean="0">
              <a:solidFill>
                <a:srgbClr val="002060"/>
              </a:solidFill>
            </a:rPr>
            <a:t> </a:t>
          </a:r>
          <a:r>
            <a:rPr lang="de-DE" sz="1200" kern="1200" dirty="0" err="1" smtClean="0">
              <a:solidFill>
                <a:srgbClr val="002060"/>
              </a:solidFill>
            </a:rPr>
            <a:t>linkage</a:t>
          </a:r>
          <a:r>
            <a:rPr lang="de-DE" sz="1200" kern="1200" dirty="0" smtClean="0">
              <a:solidFill>
                <a:srgbClr val="002060"/>
              </a:solidFill>
            </a:rPr>
            <a:t> HEI-</a:t>
          </a:r>
          <a:r>
            <a:rPr lang="de-DE" sz="1200" kern="1200" dirty="0" err="1" smtClean="0">
              <a:solidFill>
                <a:srgbClr val="002060"/>
              </a:solidFill>
            </a:rPr>
            <a:t>industry</a:t>
          </a:r>
          <a:endParaRPr lang="en-GB" sz="1200" kern="1200" dirty="0">
            <a:solidFill>
              <a:srgbClr val="002060"/>
            </a:solidFill>
          </a:endParaRPr>
        </a:p>
      </dsp:txBody>
      <dsp:txXfrm>
        <a:off x="2804005" y="4554283"/>
        <a:ext cx="1117362" cy="682428"/>
      </dsp:txXfrm>
    </dsp:sp>
    <dsp:sp modelId="{5C803B89-EF4A-4B54-8B69-4947FFAD00F7}">
      <dsp:nvSpPr>
        <dsp:cNvPr id="0" name=""/>
        <dsp:cNvSpPr/>
      </dsp:nvSpPr>
      <dsp:spPr>
        <a:xfrm>
          <a:off x="4305044" y="2486"/>
          <a:ext cx="1449780" cy="724890"/>
        </a:xfrm>
        <a:prstGeom prst="roundRect">
          <a:avLst>
            <a:gd name="adj" fmla="val 10000"/>
          </a:avLst>
        </a:prstGeom>
        <a:solidFill>
          <a:schemeClr val="accent5">
            <a:shade val="50000"/>
            <a:hueOff val="252972"/>
            <a:satOff val="-5595"/>
            <a:lumOff val="4198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de-DE" sz="1800" kern="1200" dirty="0" err="1" smtClean="0">
              <a:solidFill>
                <a:srgbClr val="002060"/>
              </a:solidFill>
            </a:rPr>
            <a:t>Threats</a:t>
          </a:r>
          <a:endParaRPr lang="en-GB" sz="1800" kern="1200" dirty="0">
            <a:solidFill>
              <a:srgbClr val="002060"/>
            </a:solidFill>
          </a:endParaRPr>
        </a:p>
      </dsp:txBody>
      <dsp:txXfrm>
        <a:off x="4326275" y="23717"/>
        <a:ext cx="1407318" cy="682428"/>
      </dsp:txXfrm>
    </dsp:sp>
    <dsp:sp modelId="{7623590E-6107-43BC-979A-7C576099E0A8}">
      <dsp:nvSpPr>
        <dsp:cNvPr id="0" name=""/>
        <dsp:cNvSpPr/>
      </dsp:nvSpPr>
      <dsp:spPr>
        <a:xfrm>
          <a:off x="4450022" y="727376"/>
          <a:ext cx="144978" cy="543667"/>
        </a:xfrm>
        <a:custGeom>
          <a:avLst/>
          <a:gdLst/>
          <a:ahLst/>
          <a:cxnLst/>
          <a:rect l="0" t="0" r="0" b="0"/>
          <a:pathLst>
            <a:path>
              <a:moveTo>
                <a:pt x="0" y="0"/>
              </a:moveTo>
              <a:lnTo>
                <a:pt x="0" y="543667"/>
              </a:lnTo>
              <a:lnTo>
                <a:pt x="144978" y="543667"/>
              </a:lnTo>
            </a:path>
          </a:pathLst>
        </a:custGeom>
        <a:noFill/>
        <a:ln w="25400" cap="flat" cmpd="sng" algn="ctr">
          <a:solidFill>
            <a:schemeClr val="accent5">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A642BAD-6E04-4450-8D1A-E85120213936}">
      <dsp:nvSpPr>
        <dsp:cNvPr id="0" name=""/>
        <dsp:cNvSpPr/>
      </dsp:nvSpPr>
      <dsp:spPr>
        <a:xfrm>
          <a:off x="4595000" y="908599"/>
          <a:ext cx="1159824" cy="724890"/>
        </a:xfrm>
        <a:prstGeom prst="roundRect">
          <a:avLst>
            <a:gd name="adj" fmla="val 10000"/>
          </a:avLst>
        </a:prstGeom>
        <a:solidFill>
          <a:schemeClr val="lt1">
            <a:alpha val="90000"/>
            <a:hueOff val="0"/>
            <a:satOff val="0"/>
            <a:lumOff val="0"/>
            <a:alphaOff val="0"/>
          </a:schemeClr>
        </a:solidFill>
        <a:ln w="25400" cap="flat" cmpd="sng" algn="ctr">
          <a:solidFill>
            <a:schemeClr val="accent5">
              <a:shade val="50000"/>
              <a:hueOff val="236107"/>
              <a:satOff val="-5222"/>
              <a:lumOff val="3918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de-DE" sz="1200" kern="1200" dirty="0" smtClean="0">
              <a:solidFill>
                <a:srgbClr val="002060"/>
              </a:solidFill>
            </a:rPr>
            <a:t>Low </a:t>
          </a:r>
          <a:r>
            <a:rPr lang="de-DE" sz="1200" kern="1200" dirty="0" err="1" smtClean="0">
              <a:solidFill>
                <a:srgbClr val="002060"/>
              </a:solidFill>
            </a:rPr>
            <a:t>labour</a:t>
          </a:r>
          <a:r>
            <a:rPr lang="de-DE" sz="1200" kern="1200" dirty="0" smtClean="0">
              <a:solidFill>
                <a:srgbClr val="002060"/>
              </a:solidFill>
            </a:rPr>
            <a:t> </a:t>
          </a:r>
          <a:r>
            <a:rPr lang="de-DE" sz="1200" kern="1200" dirty="0" err="1" smtClean="0">
              <a:solidFill>
                <a:srgbClr val="002060"/>
              </a:solidFill>
            </a:rPr>
            <a:t>costs</a:t>
          </a:r>
          <a:r>
            <a:rPr lang="de-DE" sz="1200" kern="1200" dirty="0" smtClean="0">
              <a:solidFill>
                <a:srgbClr val="002060"/>
              </a:solidFill>
            </a:rPr>
            <a:t> </a:t>
          </a:r>
          <a:r>
            <a:rPr lang="de-DE" sz="1200" kern="1200" dirty="0" err="1" smtClean="0">
              <a:solidFill>
                <a:srgbClr val="002060"/>
              </a:solidFill>
            </a:rPr>
            <a:t>elsewhere</a:t>
          </a:r>
          <a:endParaRPr lang="en-GB" sz="1200" kern="1200" dirty="0">
            <a:solidFill>
              <a:srgbClr val="002060"/>
            </a:solidFill>
          </a:endParaRPr>
        </a:p>
      </dsp:txBody>
      <dsp:txXfrm>
        <a:off x="4616231" y="929830"/>
        <a:ext cx="1117362" cy="682428"/>
      </dsp:txXfrm>
    </dsp:sp>
    <dsp:sp modelId="{057122B6-0136-4C8C-8E19-C047B3033405}">
      <dsp:nvSpPr>
        <dsp:cNvPr id="0" name=""/>
        <dsp:cNvSpPr/>
      </dsp:nvSpPr>
      <dsp:spPr>
        <a:xfrm>
          <a:off x="4450022" y="727376"/>
          <a:ext cx="144978" cy="1449780"/>
        </a:xfrm>
        <a:custGeom>
          <a:avLst/>
          <a:gdLst/>
          <a:ahLst/>
          <a:cxnLst/>
          <a:rect l="0" t="0" r="0" b="0"/>
          <a:pathLst>
            <a:path>
              <a:moveTo>
                <a:pt x="0" y="0"/>
              </a:moveTo>
              <a:lnTo>
                <a:pt x="0" y="1449780"/>
              </a:lnTo>
              <a:lnTo>
                <a:pt x="144978" y="1449780"/>
              </a:lnTo>
            </a:path>
          </a:pathLst>
        </a:custGeom>
        <a:noFill/>
        <a:ln w="25400" cap="flat" cmpd="sng" algn="ctr">
          <a:solidFill>
            <a:schemeClr val="accent5">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989106D-B6D1-4FF1-A670-0B5D1011C567}">
      <dsp:nvSpPr>
        <dsp:cNvPr id="0" name=""/>
        <dsp:cNvSpPr/>
      </dsp:nvSpPr>
      <dsp:spPr>
        <a:xfrm>
          <a:off x="4595000" y="1814712"/>
          <a:ext cx="1159824" cy="724890"/>
        </a:xfrm>
        <a:prstGeom prst="roundRect">
          <a:avLst>
            <a:gd name="adj" fmla="val 10000"/>
          </a:avLst>
        </a:prstGeom>
        <a:solidFill>
          <a:schemeClr val="lt1">
            <a:alpha val="90000"/>
            <a:hueOff val="0"/>
            <a:satOff val="0"/>
            <a:lumOff val="0"/>
            <a:alphaOff val="0"/>
          </a:schemeClr>
        </a:solidFill>
        <a:ln w="25400" cap="flat" cmpd="sng" algn="ctr">
          <a:solidFill>
            <a:schemeClr val="accent5">
              <a:shade val="50000"/>
              <a:hueOff val="202378"/>
              <a:satOff val="-4476"/>
              <a:lumOff val="3359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de-DE" sz="1200" kern="1200" dirty="0" smtClean="0">
              <a:solidFill>
                <a:srgbClr val="002060"/>
              </a:solidFill>
            </a:rPr>
            <a:t>Miss </a:t>
          </a:r>
          <a:r>
            <a:rPr lang="de-DE" sz="1200" kern="1200" dirty="0" err="1" smtClean="0">
              <a:solidFill>
                <a:srgbClr val="002060"/>
              </a:solidFill>
            </a:rPr>
            <a:t>the</a:t>
          </a:r>
          <a:r>
            <a:rPr lang="de-DE" sz="1200" kern="1200" dirty="0" smtClean="0">
              <a:solidFill>
                <a:srgbClr val="002060"/>
              </a:solidFill>
            </a:rPr>
            <a:t> </a:t>
          </a:r>
          <a:r>
            <a:rPr lang="de-DE" sz="1200" kern="1200" dirty="0" err="1" smtClean="0">
              <a:solidFill>
                <a:srgbClr val="002060"/>
              </a:solidFill>
            </a:rPr>
            <a:t>train</a:t>
          </a:r>
          <a:r>
            <a:rPr lang="de-DE" sz="1200" kern="1200" dirty="0" smtClean="0">
              <a:solidFill>
                <a:srgbClr val="002060"/>
              </a:solidFill>
            </a:rPr>
            <a:t> </a:t>
          </a:r>
          <a:r>
            <a:rPr lang="de-DE" sz="1200" kern="1200" dirty="0" err="1" smtClean="0">
              <a:solidFill>
                <a:srgbClr val="002060"/>
              </a:solidFill>
            </a:rPr>
            <a:t>of</a:t>
          </a:r>
          <a:r>
            <a:rPr lang="de-DE" sz="1200" kern="1200" dirty="0" smtClean="0">
              <a:solidFill>
                <a:srgbClr val="002060"/>
              </a:solidFill>
            </a:rPr>
            <a:t> </a:t>
          </a:r>
          <a:r>
            <a:rPr lang="de-DE" sz="1200" kern="1200" dirty="0" err="1" smtClean="0">
              <a:solidFill>
                <a:srgbClr val="002060"/>
              </a:solidFill>
            </a:rPr>
            <a:t>thematic</a:t>
          </a:r>
          <a:r>
            <a:rPr lang="de-DE" sz="1200" kern="1200" dirty="0" smtClean="0">
              <a:solidFill>
                <a:srgbClr val="002060"/>
              </a:solidFill>
            </a:rPr>
            <a:t> </a:t>
          </a:r>
          <a:r>
            <a:rPr lang="de-DE" sz="1200" kern="1200" dirty="0" err="1" smtClean="0">
              <a:solidFill>
                <a:srgbClr val="002060"/>
              </a:solidFill>
            </a:rPr>
            <a:t>cooperation</a:t>
          </a:r>
          <a:endParaRPr lang="en-GB" sz="1200" kern="1200" dirty="0">
            <a:solidFill>
              <a:srgbClr val="002060"/>
            </a:solidFill>
          </a:endParaRPr>
        </a:p>
      </dsp:txBody>
      <dsp:txXfrm>
        <a:off x="4616231" y="1835943"/>
        <a:ext cx="1117362" cy="682428"/>
      </dsp:txXfrm>
    </dsp:sp>
    <dsp:sp modelId="{9A8371C8-C841-4CC2-9A87-906A2DF8771C}">
      <dsp:nvSpPr>
        <dsp:cNvPr id="0" name=""/>
        <dsp:cNvSpPr/>
      </dsp:nvSpPr>
      <dsp:spPr>
        <a:xfrm>
          <a:off x="4450022" y="727376"/>
          <a:ext cx="144978" cy="2355894"/>
        </a:xfrm>
        <a:custGeom>
          <a:avLst/>
          <a:gdLst/>
          <a:ahLst/>
          <a:cxnLst/>
          <a:rect l="0" t="0" r="0" b="0"/>
          <a:pathLst>
            <a:path>
              <a:moveTo>
                <a:pt x="0" y="0"/>
              </a:moveTo>
              <a:lnTo>
                <a:pt x="0" y="2355894"/>
              </a:lnTo>
              <a:lnTo>
                <a:pt x="144978" y="2355894"/>
              </a:lnTo>
            </a:path>
          </a:pathLst>
        </a:custGeom>
        <a:noFill/>
        <a:ln w="25400" cap="flat" cmpd="sng" algn="ctr">
          <a:solidFill>
            <a:schemeClr val="accent5">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313EA24-7C25-48C8-9DB0-F1FD536F63F1}">
      <dsp:nvSpPr>
        <dsp:cNvPr id="0" name=""/>
        <dsp:cNvSpPr/>
      </dsp:nvSpPr>
      <dsp:spPr>
        <a:xfrm>
          <a:off x="4595000" y="2720825"/>
          <a:ext cx="1159824" cy="724890"/>
        </a:xfrm>
        <a:prstGeom prst="roundRect">
          <a:avLst>
            <a:gd name="adj" fmla="val 10000"/>
          </a:avLst>
        </a:prstGeom>
        <a:solidFill>
          <a:schemeClr val="lt1">
            <a:alpha val="90000"/>
            <a:hueOff val="0"/>
            <a:satOff val="0"/>
            <a:lumOff val="0"/>
            <a:alphaOff val="0"/>
          </a:schemeClr>
        </a:solidFill>
        <a:ln w="25400" cap="flat" cmpd="sng" algn="ctr">
          <a:solidFill>
            <a:schemeClr val="accent5">
              <a:shade val="50000"/>
              <a:hueOff val="168648"/>
              <a:satOff val="-3730"/>
              <a:lumOff val="2799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de-DE" sz="1200" kern="1200" dirty="0" err="1" smtClean="0">
              <a:solidFill>
                <a:srgbClr val="002060"/>
              </a:solidFill>
            </a:rPr>
            <a:t>Continuous</a:t>
          </a:r>
          <a:r>
            <a:rPr lang="de-DE" sz="1200" kern="1200" dirty="0" smtClean="0">
              <a:solidFill>
                <a:srgbClr val="002060"/>
              </a:solidFill>
            </a:rPr>
            <a:t> </a:t>
          </a:r>
          <a:r>
            <a:rPr lang="de-DE" sz="1200" kern="1200" dirty="0" err="1" smtClean="0">
              <a:solidFill>
                <a:srgbClr val="002060"/>
              </a:solidFill>
            </a:rPr>
            <a:t>commitment</a:t>
          </a:r>
          <a:r>
            <a:rPr lang="de-DE" sz="1200" kern="1200" dirty="0" smtClean="0">
              <a:solidFill>
                <a:srgbClr val="002060"/>
              </a:solidFill>
            </a:rPr>
            <a:t>? </a:t>
          </a:r>
          <a:endParaRPr lang="en-GB" sz="1200" kern="1200" dirty="0">
            <a:solidFill>
              <a:srgbClr val="002060"/>
            </a:solidFill>
          </a:endParaRPr>
        </a:p>
      </dsp:txBody>
      <dsp:txXfrm>
        <a:off x="4616231" y="2742056"/>
        <a:ext cx="1117362" cy="682428"/>
      </dsp:txXfrm>
    </dsp:sp>
    <dsp:sp modelId="{FC628AB5-A056-44CD-9924-D3A58C933443}">
      <dsp:nvSpPr>
        <dsp:cNvPr id="0" name=""/>
        <dsp:cNvSpPr/>
      </dsp:nvSpPr>
      <dsp:spPr>
        <a:xfrm>
          <a:off x="6117270" y="2486"/>
          <a:ext cx="1449780" cy="724890"/>
        </a:xfrm>
        <a:prstGeom prst="roundRect">
          <a:avLst>
            <a:gd name="adj" fmla="val 10000"/>
          </a:avLst>
        </a:prstGeom>
        <a:solidFill>
          <a:schemeClr val="accent5">
            <a:shade val="50000"/>
            <a:hueOff val="126486"/>
            <a:satOff val="-2798"/>
            <a:lumOff val="2099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de-DE" sz="1800" kern="1200" dirty="0" err="1" smtClean="0">
              <a:solidFill>
                <a:srgbClr val="002060"/>
              </a:solidFill>
            </a:rPr>
            <a:t>Opportunities</a:t>
          </a:r>
          <a:endParaRPr lang="en-GB" sz="1800" kern="1200" dirty="0">
            <a:solidFill>
              <a:srgbClr val="002060"/>
            </a:solidFill>
          </a:endParaRPr>
        </a:p>
      </dsp:txBody>
      <dsp:txXfrm>
        <a:off x="6138501" y="23717"/>
        <a:ext cx="1407318" cy="682428"/>
      </dsp:txXfrm>
    </dsp:sp>
    <dsp:sp modelId="{6AF206C4-C20A-44BD-B613-F5DDB3931946}">
      <dsp:nvSpPr>
        <dsp:cNvPr id="0" name=""/>
        <dsp:cNvSpPr/>
      </dsp:nvSpPr>
      <dsp:spPr>
        <a:xfrm>
          <a:off x="6262248" y="727376"/>
          <a:ext cx="144978" cy="543667"/>
        </a:xfrm>
        <a:custGeom>
          <a:avLst/>
          <a:gdLst/>
          <a:ahLst/>
          <a:cxnLst/>
          <a:rect l="0" t="0" r="0" b="0"/>
          <a:pathLst>
            <a:path>
              <a:moveTo>
                <a:pt x="0" y="0"/>
              </a:moveTo>
              <a:lnTo>
                <a:pt x="0" y="543667"/>
              </a:lnTo>
              <a:lnTo>
                <a:pt x="144978" y="543667"/>
              </a:lnTo>
            </a:path>
          </a:pathLst>
        </a:custGeom>
        <a:noFill/>
        <a:ln w="25400" cap="flat" cmpd="sng" algn="ctr">
          <a:solidFill>
            <a:schemeClr val="accent5">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5D438A7-7FC1-435B-A3C1-5968217BCC75}">
      <dsp:nvSpPr>
        <dsp:cNvPr id="0" name=""/>
        <dsp:cNvSpPr/>
      </dsp:nvSpPr>
      <dsp:spPr>
        <a:xfrm>
          <a:off x="6407226" y="908599"/>
          <a:ext cx="1159824" cy="724890"/>
        </a:xfrm>
        <a:prstGeom prst="roundRect">
          <a:avLst>
            <a:gd name="adj" fmla="val 10000"/>
          </a:avLst>
        </a:prstGeom>
        <a:solidFill>
          <a:schemeClr val="lt1">
            <a:alpha val="90000"/>
            <a:hueOff val="0"/>
            <a:satOff val="0"/>
            <a:lumOff val="0"/>
            <a:alphaOff val="0"/>
          </a:schemeClr>
        </a:solidFill>
        <a:ln w="25400" cap="flat" cmpd="sng" algn="ctr">
          <a:solidFill>
            <a:schemeClr val="accent5">
              <a:shade val="50000"/>
              <a:hueOff val="134918"/>
              <a:satOff val="-2984"/>
              <a:lumOff val="2239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de-DE" sz="1200" kern="1200" dirty="0" smtClean="0">
              <a:solidFill>
                <a:srgbClr val="002060"/>
              </a:solidFill>
            </a:rPr>
            <a:t>Create </a:t>
          </a:r>
          <a:r>
            <a:rPr lang="de-DE" sz="1200" kern="1200" dirty="0" err="1" smtClean="0">
              <a:solidFill>
                <a:srgbClr val="002060"/>
              </a:solidFill>
            </a:rPr>
            <a:t>trust</a:t>
          </a:r>
          <a:r>
            <a:rPr lang="de-DE" sz="1200" kern="1200" dirty="0" smtClean="0">
              <a:solidFill>
                <a:srgbClr val="002060"/>
              </a:solidFill>
            </a:rPr>
            <a:t> &amp; </a:t>
          </a:r>
          <a:r>
            <a:rPr lang="de-DE" sz="1200" kern="1200" dirty="0" err="1" smtClean="0">
              <a:solidFill>
                <a:srgbClr val="002060"/>
              </a:solidFill>
            </a:rPr>
            <a:t>learn</a:t>
          </a:r>
          <a:r>
            <a:rPr lang="de-DE" sz="1200" kern="1200" dirty="0" smtClean="0">
              <a:solidFill>
                <a:srgbClr val="002060"/>
              </a:solidFill>
            </a:rPr>
            <a:t> (S3)</a:t>
          </a:r>
          <a:endParaRPr lang="en-GB" sz="1200" kern="1200" dirty="0">
            <a:solidFill>
              <a:srgbClr val="002060"/>
            </a:solidFill>
          </a:endParaRPr>
        </a:p>
      </dsp:txBody>
      <dsp:txXfrm>
        <a:off x="6428457" y="929830"/>
        <a:ext cx="1117362" cy="682428"/>
      </dsp:txXfrm>
    </dsp:sp>
    <dsp:sp modelId="{B6F28022-6B47-409B-BDEC-0C2F61460FDC}">
      <dsp:nvSpPr>
        <dsp:cNvPr id="0" name=""/>
        <dsp:cNvSpPr/>
      </dsp:nvSpPr>
      <dsp:spPr>
        <a:xfrm>
          <a:off x="6262248" y="727376"/>
          <a:ext cx="144978" cy="1449780"/>
        </a:xfrm>
        <a:custGeom>
          <a:avLst/>
          <a:gdLst/>
          <a:ahLst/>
          <a:cxnLst/>
          <a:rect l="0" t="0" r="0" b="0"/>
          <a:pathLst>
            <a:path>
              <a:moveTo>
                <a:pt x="0" y="0"/>
              </a:moveTo>
              <a:lnTo>
                <a:pt x="0" y="1449780"/>
              </a:lnTo>
              <a:lnTo>
                <a:pt x="144978" y="1449780"/>
              </a:lnTo>
            </a:path>
          </a:pathLst>
        </a:custGeom>
        <a:noFill/>
        <a:ln w="25400" cap="flat" cmpd="sng" algn="ctr">
          <a:solidFill>
            <a:schemeClr val="accent5">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6861107-7297-49C6-A4B1-C9365C6DF9E1}">
      <dsp:nvSpPr>
        <dsp:cNvPr id="0" name=""/>
        <dsp:cNvSpPr/>
      </dsp:nvSpPr>
      <dsp:spPr>
        <a:xfrm>
          <a:off x="6407226" y="1814712"/>
          <a:ext cx="1159824" cy="724890"/>
        </a:xfrm>
        <a:prstGeom prst="roundRect">
          <a:avLst>
            <a:gd name="adj" fmla="val 10000"/>
          </a:avLst>
        </a:prstGeom>
        <a:solidFill>
          <a:schemeClr val="lt1">
            <a:alpha val="90000"/>
            <a:hueOff val="0"/>
            <a:satOff val="0"/>
            <a:lumOff val="0"/>
            <a:alphaOff val="0"/>
          </a:schemeClr>
        </a:solidFill>
        <a:ln w="25400" cap="flat" cmpd="sng" algn="ctr">
          <a:solidFill>
            <a:schemeClr val="accent5">
              <a:shade val="50000"/>
              <a:hueOff val="101189"/>
              <a:satOff val="-2238"/>
              <a:lumOff val="1679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de-DE" sz="1200" kern="1200" dirty="0" smtClean="0">
              <a:solidFill>
                <a:srgbClr val="002060"/>
              </a:solidFill>
            </a:rPr>
            <a:t>Focus on </a:t>
          </a:r>
          <a:r>
            <a:rPr lang="de-DE" sz="1200" kern="1200" dirty="0" err="1" smtClean="0">
              <a:solidFill>
                <a:srgbClr val="002060"/>
              </a:solidFill>
            </a:rPr>
            <a:t>key</a:t>
          </a:r>
          <a:r>
            <a:rPr lang="de-DE" sz="1200" kern="1200" dirty="0" smtClean="0">
              <a:solidFill>
                <a:srgbClr val="002060"/>
              </a:solidFill>
            </a:rPr>
            <a:t> </a:t>
          </a:r>
          <a:r>
            <a:rPr lang="de-DE" sz="1200" kern="1200" dirty="0" err="1" smtClean="0">
              <a:solidFill>
                <a:srgbClr val="002060"/>
              </a:solidFill>
            </a:rPr>
            <a:t>domains</a:t>
          </a:r>
          <a:r>
            <a:rPr lang="de-DE" sz="1200" kern="1200" dirty="0" smtClean="0">
              <a:solidFill>
                <a:srgbClr val="002060"/>
              </a:solidFill>
            </a:rPr>
            <a:t> (ICT?)</a:t>
          </a:r>
          <a:endParaRPr lang="en-GB" sz="1200" kern="1200" dirty="0">
            <a:solidFill>
              <a:srgbClr val="002060"/>
            </a:solidFill>
          </a:endParaRPr>
        </a:p>
      </dsp:txBody>
      <dsp:txXfrm>
        <a:off x="6428457" y="1835943"/>
        <a:ext cx="1117362" cy="682428"/>
      </dsp:txXfrm>
    </dsp:sp>
    <dsp:sp modelId="{DCA9791E-BE38-4F59-8256-8032D4FE80DE}">
      <dsp:nvSpPr>
        <dsp:cNvPr id="0" name=""/>
        <dsp:cNvSpPr/>
      </dsp:nvSpPr>
      <dsp:spPr>
        <a:xfrm>
          <a:off x="6262248" y="727376"/>
          <a:ext cx="144978" cy="2355894"/>
        </a:xfrm>
        <a:custGeom>
          <a:avLst/>
          <a:gdLst/>
          <a:ahLst/>
          <a:cxnLst/>
          <a:rect l="0" t="0" r="0" b="0"/>
          <a:pathLst>
            <a:path>
              <a:moveTo>
                <a:pt x="0" y="0"/>
              </a:moveTo>
              <a:lnTo>
                <a:pt x="0" y="2355894"/>
              </a:lnTo>
              <a:lnTo>
                <a:pt x="144978" y="2355894"/>
              </a:lnTo>
            </a:path>
          </a:pathLst>
        </a:custGeom>
        <a:noFill/>
        <a:ln w="25400" cap="flat" cmpd="sng" algn="ctr">
          <a:solidFill>
            <a:schemeClr val="accent5">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31240CF-CA0C-4994-9C62-2E3E67E51FCA}">
      <dsp:nvSpPr>
        <dsp:cNvPr id="0" name=""/>
        <dsp:cNvSpPr/>
      </dsp:nvSpPr>
      <dsp:spPr>
        <a:xfrm>
          <a:off x="6407226" y="2720825"/>
          <a:ext cx="1159824" cy="724890"/>
        </a:xfrm>
        <a:prstGeom prst="roundRect">
          <a:avLst>
            <a:gd name="adj" fmla="val 10000"/>
          </a:avLst>
        </a:prstGeom>
        <a:solidFill>
          <a:schemeClr val="lt1">
            <a:alpha val="90000"/>
            <a:hueOff val="0"/>
            <a:satOff val="0"/>
            <a:lumOff val="0"/>
            <a:alphaOff val="0"/>
          </a:schemeClr>
        </a:solidFill>
        <a:ln w="25400" cap="flat" cmpd="sng" algn="ctr">
          <a:solidFill>
            <a:schemeClr val="accent5">
              <a:shade val="50000"/>
              <a:hueOff val="67459"/>
              <a:satOff val="-1492"/>
              <a:lumOff val="1119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de-DE" sz="1200" kern="1200" dirty="0" smtClean="0">
              <a:solidFill>
                <a:srgbClr val="002060"/>
              </a:solidFill>
            </a:rPr>
            <a:t>Upgrade traditional </a:t>
          </a:r>
          <a:r>
            <a:rPr lang="de-DE" sz="1200" kern="1200" dirty="0" err="1" smtClean="0">
              <a:solidFill>
                <a:srgbClr val="002060"/>
              </a:solidFill>
            </a:rPr>
            <a:t>sectors</a:t>
          </a:r>
          <a:endParaRPr lang="en-GB" sz="1200" kern="1200" dirty="0">
            <a:solidFill>
              <a:srgbClr val="002060"/>
            </a:solidFill>
          </a:endParaRPr>
        </a:p>
      </dsp:txBody>
      <dsp:txXfrm>
        <a:off x="6428457" y="2742056"/>
        <a:ext cx="1117362" cy="682428"/>
      </dsp:txXfrm>
    </dsp:sp>
    <dsp:sp modelId="{86B35ACE-1AFA-4887-ADBC-661517F28ABD}">
      <dsp:nvSpPr>
        <dsp:cNvPr id="0" name=""/>
        <dsp:cNvSpPr/>
      </dsp:nvSpPr>
      <dsp:spPr>
        <a:xfrm>
          <a:off x="6262248" y="727376"/>
          <a:ext cx="144978" cy="3262007"/>
        </a:xfrm>
        <a:custGeom>
          <a:avLst/>
          <a:gdLst/>
          <a:ahLst/>
          <a:cxnLst/>
          <a:rect l="0" t="0" r="0" b="0"/>
          <a:pathLst>
            <a:path>
              <a:moveTo>
                <a:pt x="0" y="0"/>
              </a:moveTo>
              <a:lnTo>
                <a:pt x="0" y="3262007"/>
              </a:lnTo>
              <a:lnTo>
                <a:pt x="144978" y="3262007"/>
              </a:lnTo>
            </a:path>
          </a:pathLst>
        </a:custGeom>
        <a:noFill/>
        <a:ln w="25400" cap="flat" cmpd="sng" algn="ctr">
          <a:solidFill>
            <a:schemeClr val="accent5">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34C352-E4E2-4B77-B953-8F1C53892EB1}">
      <dsp:nvSpPr>
        <dsp:cNvPr id="0" name=""/>
        <dsp:cNvSpPr/>
      </dsp:nvSpPr>
      <dsp:spPr>
        <a:xfrm>
          <a:off x="6407226" y="3626938"/>
          <a:ext cx="1159824" cy="724890"/>
        </a:xfrm>
        <a:prstGeom prst="roundRect">
          <a:avLst>
            <a:gd name="adj" fmla="val 10000"/>
          </a:avLst>
        </a:prstGeom>
        <a:solidFill>
          <a:schemeClr val="lt1">
            <a:alpha val="90000"/>
            <a:hueOff val="0"/>
            <a:satOff val="0"/>
            <a:lumOff val="0"/>
            <a:alphaOff val="0"/>
          </a:schemeClr>
        </a:solidFill>
        <a:ln w="25400" cap="flat" cmpd="sng" algn="ctr">
          <a:solidFill>
            <a:schemeClr val="accent5">
              <a:shade val="50000"/>
              <a:hueOff val="33730"/>
              <a:satOff val="-746"/>
              <a:lumOff val="559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lvl="0" algn="ctr" defTabSz="533400">
            <a:lnSpc>
              <a:spcPct val="90000"/>
            </a:lnSpc>
            <a:spcBef>
              <a:spcPct val="0"/>
            </a:spcBef>
            <a:spcAft>
              <a:spcPct val="35000"/>
            </a:spcAft>
          </a:pPr>
          <a:r>
            <a:rPr lang="de-DE" sz="1200" kern="1200" dirty="0" smtClean="0">
              <a:solidFill>
                <a:srgbClr val="002060"/>
              </a:solidFill>
            </a:rPr>
            <a:t>Non-R&amp;D </a:t>
          </a:r>
          <a:r>
            <a:rPr lang="de-DE" sz="1200" kern="1200" dirty="0" err="1" smtClean="0">
              <a:solidFill>
                <a:srgbClr val="002060"/>
              </a:solidFill>
            </a:rPr>
            <a:t>innovations</a:t>
          </a:r>
          <a:r>
            <a:rPr lang="de-DE" sz="1200" kern="1200" dirty="0" smtClean="0">
              <a:solidFill>
                <a:srgbClr val="002060"/>
              </a:solidFill>
            </a:rPr>
            <a:t> </a:t>
          </a:r>
          <a:endParaRPr lang="en-GB" sz="1200" kern="1200" dirty="0">
            <a:solidFill>
              <a:srgbClr val="002060"/>
            </a:solidFill>
          </a:endParaRPr>
        </a:p>
      </dsp:txBody>
      <dsp:txXfrm>
        <a:off x="6428457" y="3648169"/>
        <a:ext cx="1117362" cy="682428"/>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41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7607" y="0"/>
            <a:ext cx="2889938" cy="496411"/>
          </a:xfrm>
          <a:prstGeom prst="rect">
            <a:avLst/>
          </a:prstGeom>
        </p:spPr>
        <p:txBody>
          <a:bodyPr vert="horz" lIns="91440" tIns="45720" rIns="91440" bIns="45720" rtlCol="0"/>
          <a:lstStyle>
            <a:lvl1pPr algn="r">
              <a:defRPr sz="1200"/>
            </a:lvl1pPr>
          </a:lstStyle>
          <a:p>
            <a:fld id="{F4B223A9-D5DC-4A5F-B91E-4595D1DB7998}" type="datetimeFigureOut">
              <a:rPr lang="en-GB" smtClean="0"/>
              <a:t>22/05/2018</a:t>
            </a:fld>
            <a:endParaRPr lang="en-GB"/>
          </a:p>
        </p:txBody>
      </p:sp>
      <p:sp>
        <p:nvSpPr>
          <p:cNvPr id="4" name="Footer Placeholder 3"/>
          <p:cNvSpPr>
            <a:spLocks noGrp="1"/>
          </p:cNvSpPr>
          <p:nvPr>
            <p:ph type="ftr" sz="quarter" idx="2"/>
          </p:nvPr>
        </p:nvSpPr>
        <p:spPr>
          <a:xfrm>
            <a:off x="0" y="9430091"/>
            <a:ext cx="2889938" cy="496411"/>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777607" y="9430091"/>
            <a:ext cx="2889938" cy="496411"/>
          </a:xfrm>
          <a:prstGeom prst="rect">
            <a:avLst/>
          </a:prstGeom>
        </p:spPr>
        <p:txBody>
          <a:bodyPr vert="horz" lIns="91440" tIns="45720" rIns="91440" bIns="45720" rtlCol="0" anchor="b"/>
          <a:lstStyle>
            <a:lvl1pPr algn="r">
              <a:defRPr sz="1200"/>
            </a:lvl1pPr>
          </a:lstStyle>
          <a:p>
            <a:fld id="{668A76B9-F680-48EF-9B25-6BAD759D3449}" type="slidenum">
              <a:rPr lang="en-GB" smtClean="0"/>
              <a:t>‹#›</a:t>
            </a:fld>
            <a:endParaRPr lang="en-GB"/>
          </a:p>
        </p:txBody>
      </p:sp>
    </p:spTree>
    <p:extLst>
      <p:ext uri="{BB962C8B-B14F-4D97-AF65-F5344CB8AC3E}">
        <p14:creationId xmlns:p14="http://schemas.microsoft.com/office/powerpoint/2010/main" val="2341957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41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6411"/>
          </a:xfrm>
          <a:prstGeom prst="rect">
            <a:avLst/>
          </a:prstGeom>
        </p:spPr>
        <p:txBody>
          <a:bodyPr vert="horz" lIns="91440" tIns="45720" rIns="91440" bIns="45720" rtlCol="0"/>
          <a:lstStyle>
            <a:lvl1pPr algn="r">
              <a:defRPr sz="1200"/>
            </a:lvl1pPr>
          </a:lstStyle>
          <a:p>
            <a:fld id="{79B096E4-FF2A-41CB-BA9B-E689B08CF285}" type="datetimeFigureOut">
              <a:rPr lang="en-GB" smtClean="0"/>
              <a:t>22/05/2018</a:t>
            </a:fld>
            <a:endParaRPr lang="en-GB"/>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715907"/>
            <a:ext cx="5335270" cy="446770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30091"/>
            <a:ext cx="2889938" cy="496411"/>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777607" y="9430091"/>
            <a:ext cx="2889938" cy="496411"/>
          </a:xfrm>
          <a:prstGeom prst="rect">
            <a:avLst/>
          </a:prstGeom>
        </p:spPr>
        <p:txBody>
          <a:bodyPr vert="horz" lIns="91440" tIns="45720" rIns="91440" bIns="45720" rtlCol="0" anchor="b"/>
          <a:lstStyle>
            <a:lvl1pPr algn="r">
              <a:defRPr sz="1200"/>
            </a:lvl1pPr>
          </a:lstStyle>
          <a:p>
            <a:fld id="{B1E443E9-C563-407F-8CBC-C6B540BA1522}" type="slidenum">
              <a:rPr lang="en-GB" smtClean="0"/>
              <a:t>‹#›</a:t>
            </a:fld>
            <a:endParaRPr lang="en-GB"/>
          </a:p>
        </p:txBody>
      </p:sp>
    </p:spTree>
    <p:extLst>
      <p:ext uri="{BB962C8B-B14F-4D97-AF65-F5344CB8AC3E}">
        <p14:creationId xmlns:p14="http://schemas.microsoft.com/office/powerpoint/2010/main" val="13343880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2662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a:solidFill>
                  <a:schemeClr val="tx1"/>
                </a:solidFill>
                <a:latin typeface="Arial" charset="0"/>
              </a:defRPr>
            </a:lvl1pPr>
            <a:lvl2pPr marL="743992" indent="-286151">
              <a:defRPr sz="1200">
                <a:solidFill>
                  <a:schemeClr val="tx1"/>
                </a:solidFill>
                <a:latin typeface="Arial" charset="0"/>
              </a:defRPr>
            </a:lvl2pPr>
            <a:lvl3pPr marL="1144604" indent="-228921">
              <a:defRPr sz="1200">
                <a:solidFill>
                  <a:schemeClr val="tx1"/>
                </a:solidFill>
                <a:latin typeface="Arial" charset="0"/>
              </a:defRPr>
            </a:lvl3pPr>
            <a:lvl4pPr marL="1602446" indent="-228921">
              <a:defRPr sz="1200">
                <a:solidFill>
                  <a:schemeClr val="tx1"/>
                </a:solidFill>
                <a:latin typeface="Arial" charset="0"/>
              </a:defRPr>
            </a:lvl4pPr>
            <a:lvl5pPr marL="2060287" indent="-228921">
              <a:defRPr sz="1200">
                <a:solidFill>
                  <a:schemeClr val="tx1"/>
                </a:solidFill>
                <a:latin typeface="Arial" charset="0"/>
              </a:defRPr>
            </a:lvl5pPr>
            <a:lvl6pPr marL="2518130" indent="-228921" eaLnBrk="0" fontAlgn="base" hangingPunct="0">
              <a:spcBef>
                <a:spcPct val="30000"/>
              </a:spcBef>
              <a:spcAft>
                <a:spcPct val="0"/>
              </a:spcAft>
              <a:defRPr sz="1200">
                <a:solidFill>
                  <a:schemeClr val="tx1"/>
                </a:solidFill>
                <a:latin typeface="Arial" charset="0"/>
              </a:defRPr>
            </a:lvl6pPr>
            <a:lvl7pPr marL="2975971" indent="-228921" eaLnBrk="0" fontAlgn="base" hangingPunct="0">
              <a:spcBef>
                <a:spcPct val="30000"/>
              </a:spcBef>
              <a:spcAft>
                <a:spcPct val="0"/>
              </a:spcAft>
              <a:defRPr sz="1200">
                <a:solidFill>
                  <a:schemeClr val="tx1"/>
                </a:solidFill>
                <a:latin typeface="Arial" charset="0"/>
              </a:defRPr>
            </a:lvl7pPr>
            <a:lvl8pPr marL="3433812" indent="-228921" eaLnBrk="0" fontAlgn="base" hangingPunct="0">
              <a:spcBef>
                <a:spcPct val="30000"/>
              </a:spcBef>
              <a:spcAft>
                <a:spcPct val="0"/>
              </a:spcAft>
              <a:defRPr sz="1200">
                <a:solidFill>
                  <a:schemeClr val="tx1"/>
                </a:solidFill>
                <a:latin typeface="Arial" charset="0"/>
              </a:defRPr>
            </a:lvl8pPr>
            <a:lvl9pPr marL="3891655" indent="-228921" eaLnBrk="0" fontAlgn="base" hangingPunct="0">
              <a:spcBef>
                <a:spcPct val="30000"/>
              </a:spcBef>
              <a:spcAft>
                <a:spcPct val="0"/>
              </a:spcAft>
              <a:defRPr sz="1200">
                <a:solidFill>
                  <a:schemeClr val="tx1"/>
                </a:solidFill>
                <a:latin typeface="Arial" charset="0"/>
              </a:defRPr>
            </a:lvl9pPr>
          </a:lstStyle>
          <a:p>
            <a:fld id="{9DE05B3D-C788-4787-8AD6-EEC7FE07EB92}" type="slidenum">
              <a:rPr lang="fr-FR" altLang="en-US" smtClean="0">
                <a:solidFill>
                  <a:prstClr val="black"/>
                </a:solidFill>
              </a:rPr>
              <a:pPr/>
              <a:t>2</a:t>
            </a:fld>
            <a:endParaRPr lang="fr-FR" altLang="en-US" smtClean="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3819B6B-4E82-4A1A-87F2-E0A9E194F77D}" type="slidenum">
              <a:rPr lang="en-GB" altLang="en-US" smtClean="0"/>
              <a:pPr/>
              <a:t>3</a:t>
            </a:fld>
            <a:endParaRPr lang="en-GB" altLang="en-US"/>
          </a:p>
        </p:txBody>
      </p:sp>
    </p:spTree>
    <p:extLst>
      <p:ext uri="{BB962C8B-B14F-4D97-AF65-F5344CB8AC3E}">
        <p14:creationId xmlns:p14="http://schemas.microsoft.com/office/powerpoint/2010/main" val="31812348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lstStyle/>
          <a:p>
            <a:endParaRPr lang="nl-NL"/>
          </a:p>
        </p:txBody>
      </p:sp>
      <p:sp>
        <p:nvSpPr>
          <p:cNvPr id="4" name="Slide Number Placeholder 3"/>
          <p:cNvSpPr>
            <a:spLocks noGrp="1"/>
          </p:cNvSpPr>
          <p:nvPr>
            <p:ph type="sldNum" sz="quarter" idx="10"/>
          </p:nvPr>
        </p:nvSpPr>
        <p:spPr/>
        <p:txBody>
          <a:bodyPr/>
          <a:lstStyle/>
          <a:p>
            <a:fld id="{FE2E1E03-196A-5B46-BE35-1FC3D54EF4A2}" type="slidenum">
              <a:rPr lang="nl-NL" smtClean="0"/>
              <a:t>4</a:t>
            </a:fld>
            <a:endParaRPr lang="nl-NL"/>
          </a:p>
        </p:txBody>
      </p:sp>
    </p:spTree>
    <p:extLst>
      <p:ext uri="{BB962C8B-B14F-4D97-AF65-F5344CB8AC3E}">
        <p14:creationId xmlns:p14="http://schemas.microsoft.com/office/powerpoint/2010/main" val="3547542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lstStyle/>
          <a:p>
            <a:pPr algn="ctr">
              <a:lnSpc>
                <a:spcPct val="120000"/>
              </a:lnSpc>
              <a:spcBef>
                <a:spcPts val="603"/>
              </a:spcBef>
              <a:spcAft>
                <a:spcPts val="603"/>
              </a:spcAft>
            </a:pPr>
            <a:r>
              <a:rPr lang="en-GB" b="1" u="sng" dirty="0" smtClean="0"/>
              <a:t>Regional diversity</a:t>
            </a:r>
          </a:p>
          <a:p>
            <a:pPr>
              <a:lnSpc>
                <a:spcPct val="120000"/>
              </a:lnSpc>
              <a:spcBef>
                <a:spcPts val="603"/>
              </a:spcBef>
              <a:spcAft>
                <a:spcPts val="603"/>
              </a:spcAft>
            </a:pPr>
            <a:endParaRPr lang="en-GB" dirty="0" smtClean="0"/>
          </a:p>
          <a:p>
            <a:pPr>
              <a:lnSpc>
                <a:spcPct val="120000"/>
              </a:lnSpc>
              <a:spcBef>
                <a:spcPts val="603"/>
              </a:spcBef>
              <a:spcAft>
                <a:spcPts val="603"/>
              </a:spcAft>
            </a:pPr>
            <a:r>
              <a:rPr lang="en-GB" dirty="0" smtClean="0"/>
              <a:t>……but regions</a:t>
            </a:r>
            <a:r>
              <a:rPr lang="en-GB" baseline="0" dirty="0" smtClean="0"/>
              <a:t> will be affected by and respond to globalisation differently, as can be seen in the latest map of the Regional Innovation Scoreboard:</a:t>
            </a:r>
          </a:p>
          <a:p>
            <a:pPr>
              <a:lnSpc>
                <a:spcPct val="120000"/>
              </a:lnSpc>
              <a:spcBef>
                <a:spcPts val="603"/>
              </a:spcBef>
              <a:spcAft>
                <a:spcPts val="603"/>
              </a:spcAft>
            </a:pPr>
            <a:endParaRPr lang="en-GB" baseline="0" dirty="0" smtClean="0"/>
          </a:p>
          <a:p>
            <a:pPr>
              <a:lnSpc>
                <a:spcPct val="120000"/>
              </a:lnSpc>
              <a:spcBef>
                <a:spcPts val="603"/>
              </a:spcBef>
              <a:spcAft>
                <a:spcPts val="603"/>
              </a:spcAft>
            </a:pPr>
            <a:r>
              <a:rPr lang="en-GB" baseline="0" dirty="0" smtClean="0"/>
              <a:t>There are s</a:t>
            </a:r>
            <a:r>
              <a:rPr lang="en-GB" dirty="0" smtClean="0"/>
              <a:t>ignificant disparities both between and within Member States</a:t>
            </a:r>
          </a:p>
          <a:p>
            <a:pPr>
              <a:lnSpc>
                <a:spcPct val="120000"/>
              </a:lnSpc>
              <a:spcBef>
                <a:spcPts val="603"/>
              </a:spcBef>
              <a:spcAft>
                <a:spcPts val="603"/>
              </a:spcAft>
            </a:pPr>
            <a:endParaRPr lang="en-GB" dirty="0" smtClean="0"/>
          </a:p>
          <a:p>
            <a:pPr>
              <a:lnSpc>
                <a:spcPct val="120000"/>
              </a:lnSpc>
              <a:spcBef>
                <a:spcPts val="603"/>
              </a:spcBef>
              <a:spcAft>
                <a:spcPts val="603"/>
              </a:spcAft>
            </a:pPr>
            <a:r>
              <a:rPr lang="en-GB" dirty="0" smtClean="0"/>
              <a:t>It means that no "One-size-fits-all" approach is possible</a:t>
            </a:r>
          </a:p>
          <a:p>
            <a:endParaRPr lang="en-GB" dirty="0" smtClean="0"/>
          </a:p>
          <a:p>
            <a:endParaRPr lang="en-GB" dirty="0"/>
          </a:p>
        </p:txBody>
      </p:sp>
      <p:sp>
        <p:nvSpPr>
          <p:cNvPr id="5" name="Slide Number Placeholder 4"/>
          <p:cNvSpPr>
            <a:spLocks noGrp="1"/>
          </p:cNvSpPr>
          <p:nvPr>
            <p:ph type="sldNum" sz="quarter" idx="10"/>
          </p:nvPr>
        </p:nvSpPr>
        <p:spPr/>
        <p:txBody>
          <a:bodyPr/>
          <a:lstStyle/>
          <a:p>
            <a:fld id="{FE2E1E03-196A-5B46-BE35-1FC3D54EF4A2}" type="slidenum">
              <a:rPr lang="nl-NL" smtClean="0"/>
              <a:t>6</a:t>
            </a:fld>
            <a:endParaRPr lang="nl-NL"/>
          </a:p>
        </p:txBody>
      </p:sp>
    </p:spTree>
    <p:extLst>
      <p:ext uri="{BB962C8B-B14F-4D97-AF65-F5344CB8AC3E}">
        <p14:creationId xmlns:p14="http://schemas.microsoft.com/office/powerpoint/2010/main" val="21129365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lstStyle/>
          <a:p>
            <a:endParaRPr lang="nl-NL"/>
          </a:p>
        </p:txBody>
      </p:sp>
      <p:sp>
        <p:nvSpPr>
          <p:cNvPr id="4" name="Slide Number Placeholder 3"/>
          <p:cNvSpPr>
            <a:spLocks noGrp="1"/>
          </p:cNvSpPr>
          <p:nvPr>
            <p:ph type="sldNum" sz="quarter" idx="10"/>
          </p:nvPr>
        </p:nvSpPr>
        <p:spPr/>
        <p:txBody>
          <a:bodyPr/>
          <a:lstStyle/>
          <a:p>
            <a:fld id="{FE2E1E03-196A-5B46-BE35-1FC3D54EF4A2}" type="slidenum">
              <a:rPr lang="nl-NL" smtClean="0"/>
              <a:t>7</a:t>
            </a:fld>
            <a:endParaRPr lang="nl-NL"/>
          </a:p>
        </p:txBody>
      </p:sp>
    </p:spTree>
    <p:extLst>
      <p:ext uri="{BB962C8B-B14F-4D97-AF65-F5344CB8AC3E}">
        <p14:creationId xmlns:p14="http://schemas.microsoft.com/office/powerpoint/2010/main" val="35475429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4075" y="744538"/>
            <a:ext cx="4960938" cy="3722687"/>
          </a:xfrm>
        </p:spPr>
      </p:sp>
      <p:sp>
        <p:nvSpPr>
          <p:cNvPr id="3" name="Notes Placeholder 2"/>
          <p:cNvSpPr>
            <a:spLocks noGrp="1"/>
          </p:cNvSpPr>
          <p:nvPr>
            <p:ph type="body" idx="1"/>
          </p:nvPr>
        </p:nvSpPr>
        <p:spPr/>
        <p:txBody>
          <a:bodyPr/>
          <a:lstStyle/>
          <a:p>
            <a:pPr defTabSz="914322">
              <a:defRPr/>
            </a:pPr>
            <a:r>
              <a:rPr lang="en-GB" dirty="0"/>
              <a:t>Regarding any S3 activities planned for Kosovo and Bosnia &amp; Herzegovina in 2018/2019, the plans to work with particular WBC countries are a part of discussions / negotiations within the AA with DG NEAR; however, in principle the Commission's agenda supporting the S3 in the WBC region depends on the maturity of the political environment and processes, of the S3 awareness, and of the expression of interest for the S3 related support by the countries / regions. Once certain country expresses the interest and signals the readiness for starting up the S3 process, the Commission (DG NEAR and JRC) plan the measures on how to best cater for their specific needs in support the S3 process. </a:t>
            </a:r>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10</a:t>
            </a:fld>
            <a:endParaRPr lang="en-GB"/>
          </a:p>
        </p:txBody>
      </p:sp>
    </p:spTree>
    <p:extLst>
      <p:ext uri="{BB962C8B-B14F-4D97-AF65-F5344CB8AC3E}">
        <p14:creationId xmlns:p14="http://schemas.microsoft.com/office/powerpoint/2010/main" val="2450784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22/05/2018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22/05/2018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22/05/2018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4" name="Title 1"/>
          <p:cNvSpPr>
            <a:spLocks noGrp="1"/>
          </p:cNvSpPr>
          <p:nvPr>
            <p:ph type="title"/>
          </p:nvPr>
        </p:nvSpPr>
        <p:spPr>
          <a:xfrm>
            <a:off x="466724" y="334838"/>
            <a:ext cx="8208963" cy="648072"/>
          </a:xfrm>
          <a:prstGeom prst="rect">
            <a:avLst/>
          </a:prstGeom>
        </p:spPr>
        <p:txBody>
          <a:bodyPr lIns="0" tIns="0" rIns="0" bIns="0"/>
          <a:lstStyle>
            <a:lvl1pPr>
              <a:lnSpc>
                <a:spcPct val="110000"/>
              </a:lnSpc>
              <a:defRPr sz="2800">
                <a:solidFill>
                  <a:srgbClr val="164194"/>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573322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6" name="Title 1"/>
          <p:cNvSpPr>
            <a:spLocks noGrp="1"/>
          </p:cNvSpPr>
          <p:nvPr>
            <p:ph type="title"/>
          </p:nvPr>
        </p:nvSpPr>
        <p:spPr>
          <a:xfrm>
            <a:off x="466724" y="334838"/>
            <a:ext cx="8208963" cy="648072"/>
          </a:xfrm>
          <a:prstGeom prst="rect">
            <a:avLst/>
          </a:prstGeom>
        </p:spPr>
        <p:txBody>
          <a:bodyPr lIns="0" tIns="0" rIns="0" bIns="0"/>
          <a:lstStyle>
            <a:lvl1pPr>
              <a:lnSpc>
                <a:spcPct val="110000"/>
              </a:lnSpc>
              <a:defRPr sz="2800">
                <a:solidFill>
                  <a:srgbClr val="164194"/>
                </a:solidFill>
              </a:defRPr>
            </a:lvl1pPr>
          </a:lstStyle>
          <a:p>
            <a:r>
              <a:rPr lang="en-US" dirty="0" smtClean="0"/>
              <a:t>Click to edit Master title style</a:t>
            </a:r>
            <a:endParaRPr lang="en-GB" dirty="0"/>
          </a:p>
        </p:txBody>
      </p:sp>
      <p:sp>
        <p:nvSpPr>
          <p:cNvPr id="8" name="Content Placeholder 2"/>
          <p:cNvSpPr>
            <a:spLocks noGrp="1"/>
          </p:cNvSpPr>
          <p:nvPr>
            <p:ph idx="1"/>
          </p:nvPr>
        </p:nvSpPr>
        <p:spPr>
          <a:xfrm>
            <a:off x="467544" y="1053505"/>
            <a:ext cx="3960440" cy="4899620"/>
          </a:xfrm>
          <a:prstGeom prst="rect">
            <a:avLst/>
          </a:prstGeom>
        </p:spPr>
        <p:txBody>
          <a:bodyPr lIns="0" tIns="0" rIns="0" bIns="0"/>
          <a:lstStyle>
            <a:lvl1pPr marL="0" indent="0">
              <a:lnSpc>
                <a:spcPct val="110000"/>
              </a:lnSpc>
              <a:spcBef>
                <a:spcPts val="0"/>
              </a:spcBef>
              <a:buClr>
                <a:srgbClr val="33ACE3"/>
              </a:buClr>
              <a:buFont typeface="Arial"/>
              <a:buNone/>
              <a:defRPr sz="1800" b="0" i="0">
                <a:solidFill>
                  <a:srgbClr val="000000"/>
                </a:solidFill>
              </a:defRPr>
            </a:lvl1pPr>
            <a:lvl2pPr marL="342900" indent="-342900">
              <a:lnSpc>
                <a:spcPct val="110000"/>
              </a:lnSpc>
              <a:spcBef>
                <a:spcPts val="0"/>
              </a:spcBef>
              <a:buClr>
                <a:srgbClr val="33ACE3"/>
              </a:buClr>
              <a:buFont typeface="Arial"/>
              <a:buChar char="•"/>
              <a:defRPr sz="1600">
                <a:solidFill>
                  <a:srgbClr val="000000"/>
                </a:solidFill>
              </a:defRPr>
            </a:lvl2pPr>
            <a:lvl3pPr marL="0" indent="0">
              <a:lnSpc>
                <a:spcPct val="110000"/>
              </a:lnSpc>
              <a:spcBef>
                <a:spcPts val="0"/>
              </a:spcBef>
              <a:buClr>
                <a:srgbClr val="33ACE3"/>
              </a:buClr>
              <a:buFont typeface="Arial"/>
              <a:buNone/>
              <a:defRPr sz="1400">
                <a:solidFill>
                  <a:srgbClr val="000000"/>
                </a:solidFill>
              </a:defRPr>
            </a:lvl3pPr>
            <a:lvl4pPr marL="0">
              <a:spcBef>
                <a:spcPts val="0"/>
              </a:spcBef>
              <a:defRPr/>
            </a:lvl4pPr>
            <a:lvl5pPr marL="0">
              <a:spcBef>
                <a:spcPts val="0"/>
              </a:spcBef>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9" name="Content Placeholder 2"/>
          <p:cNvSpPr>
            <a:spLocks noGrp="1"/>
          </p:cNvSpPr>
          <p:nvPr>
            <p:ph idx="12"/>
          </p:nvPr>
        </p:nvSpPr>
        <p:spPr>
          <a:xfrm>
            <a:off x="4715247" y="1053505"/>
            <a:ext cx="3960440" cy="4899620"/>
          </a:xfrm>
          <a:prstGeom prst="rect">
            <a:avLst/>
          </a:prstGeom>
        </p:spPr>
        <p:txBody>
          <a:bodyPr lIns="0" tIns="0" rIns="0" bIns="0"/>
          <a:lstStyle>
            <a:lvl1pPr marL="0" indent="0">
              <a:lnSpc>
                <a:spcPct val="110000"/>
              </a:lnSpc>
              <a:spcBef>
                <a:spcPts val="0"/>
              </a:spcBef>
              <a:buClr>
                <a:srgbClr val="33ACE3"/>
              </a:buClr>
              <a:buFont typeface="Arial"/>
              <a:buNone/>
              <a:defRPr sz="1800" b="0" i="0">
                <a:solidFill>
                  <a:srgbClr val="000000"/>
                </a:solidFill>
              </a:defRPr>
            </a:lvl1pPr>
            <a:lvl2pPr marL="342900" indent="-342900">
              <a:lnSpc>
                <a:spcPct val="110000"/>
              </a:lnSpc>
              <a:spcBef>
                <a:spcPts val="0"/>
              </a:spcBef>
              <a:buClr>
                <a:srgbClr val="33ACE3"/>
              </a:buClr>
              <a:buFont typeface="Arial"/>
              <a:buChar char="•"/>
              <a:defRPr sz="1600">
                <a:solidFill>
                  <a:srgbClr val="000000"/>
                </a:solidFill>
              </a:defRPr>
            </a:lvl2pPr>
            <a:lvl3pPr marL="0" indent="0">
              <a:lnSpc>
                <a:spcPct val="110000"/>
              </a:lnSpc>
              <a:spcBef>
                <a:spcPts val="0"/>
              </a:spcBef>
              <a:buClr>
                <a:srgbClr val="33ACE3"/>
              </a:buClr>
              <a:buFont typeface="Arial"/>
              <a:buNone/>
              <a:defRPr sz="1400">
                <a:solidFill>
                  <a:srgbClr val="000000"/>
                </a:solidFill>
              </a:defRPr>
            </a:lvl3pPr>
            <a:lvl4pPr marL="0">
              <a:spcBef>
                <a:spcPts val="0"/>
              </a:spcBef>
              <a:defRPr/>
            </a:lvl4pPr>
            <a:lvl5pPr marL="0">
              <a:spcBef>
                <a:spcPts val="0"/>
              </a:spcBef>
              <a:defRPr/>
            </a:lvl5pPr>
          </a:lstStyle>
          <a:p>
            <a:pPr lvl="0"/>
            <a:r>
              <a:rPr lang="en-US" dirty="0" smtClean="0"/>
              <a:t>Click to edit Master text styles</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4074589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22/05/2018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7F49D355-16BD-4E45-BD9A-5EA878CF7CBD}" type="datetimeFigureOut">
              <a:rPr lang="it-IT" smtClean="0"/>
              <a:t>22/05/2018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7F49D355-16BD-4E45-BD9A-5EA878CF7CBD}" type="datetimeFigureOut">
              <a:rPr lang="it-IT" smtClean="0"/>
              <a:t>22/05/2018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7F49D355-16BD-4E45-BD9A-5EA878CF7CBD}" type="datetimeFigureOut">
              <a:rPr lang="it-IT" smtClean="0"/>
              <a:t>22/05/2018</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7F49D355-16BD-4E45-BD9A-5EA878CF7CBD}" type="datetimeFigureOut">
              <a:rPr lang="it-IT" smtClean="0"/>
              <a:t>22/05/2018</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7F49D355-16BD-4E45-BD9A-5EA878CF7CBD}" type="datetimeFigureOut">
              <a:rPr lang="it-IT" smtClean="0"/>
              <a:t>22/05/2018</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7F49D355-16BD-4E45-BD9A-5EA878CF7CBD}" type="datetimeFigureOut">
              <a:rPr lang="it-IT" smtClean="0"/>
              <a:t>22/05/2018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7F49D355-16BD-4E45-BD9A-5EA878CF7CBD}" type="datetimeFigureOut">
              <a:rPr lang="it-IT" smtClean="0"/>
              <a:t>22/05/2018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49D355-16BD-4E45-BD9A-5EA878CF7CBD}" type="datetimeFigureOut">
              <a:rPr lang="it-IT" smtClean="0"/>
              <a:t>22/05/2018</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A41E1B-4F70-4964-A407-84C68BE8251C}" type="slidenum">
              <a:rPr lang="it-IT" smtClean="0"/>
              <a:t>‹#›</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8.png"/><Relationship Id="rId7" Type="http://schemas.openxmlformats.org/officeDocument/2006/relationships/diagramColors" Target="../diagrams/colors3.xml"/><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diagramQuickStyle" Target="../diagrams/quickStyle3.xml"/><Relationship Id="rId5" Type="http://schemas.openxmlformats.org/officeDocument/2006/relationships/diagramLayout" Target="../diagrams/layout3.xml"/><Relationship Id="rId10" Type="http://schemas.openxmlformats.org/officeDocument/2006/relationships/image" Target="../media/image20.png"/><Relationship Id="rId4" Type="http://schemas.openxmlformats.org/officeDocument/2006/relationships/diagramData" Target="../diagrams/data3.xml"/><Relationship Id="rId9"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jpeg"/><Relationship Id="rId7" Type="http://schemas.openxmlformats.org/officeDocument/2006/relationships/diagramColors" Target="../diagrams/colors1.xml"/><Relationship Id="rId12"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diagramQuickStyle" Target="../diagrams/quickStyle1.xml"/><Relationship Id="rId11" Type="http://schemas.openxmlformats.org/officeDocument/2006/relationships/image" Target="../media/image5.jpeg"/><Relationship Id="rId5" Type="http://schemas.openxmlformats.org/officeDocument/2006/relationships/diagramLayout" Target="../diagrams/layout1.xml"/><Relationship Id="rId10" Type="http://schemas.openxmlformats.org/officeDocument/2006/relationships/image" Target="../media/image4.jpeg"/><Relationship Id="rId4" Type="http://schemas.openxmlformats.org/officeDocument/2006/relationships/diagramData" Target="../diagrams/data1.xml"/><Relationship Id="rId9"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1362"/>
            <a:ext cx="9144000" cy="6715276"/>
          </a:xfrm>
          <a:prstGeom prst="rect">
            <a:avLst/>
          </a:prstGeom>
        </p:spPr>
      </p:pic>
      <p:sp>
        <p:nvSpPr>
          <p:cNvPr id="7" name="CasellaDiTesto 6"/>
          <p:cNvSpPr txBox="1"/>
          <p:nvPr/>
        </p:nvSpPr>
        <p:spPr>
          <a:xfrm>
            <a:off x="3167844" y="2564904"/>
            <a:ext cx="5328592" cy="523220"/>
          </a:xfrm>
          <a:prstGeom prst="rect">
            <a:avLst/>
          </a:prstGeom>
          <a:noFill/>
        </p:spPr>
        <p:txBody>
          <a:bodyPr wrap="square" rtlCol="0">
            <a:spAutoFit/>
          </a:bodyPr>
          <a:lstStyle/>
          <a:p>
            <a:r>
              <a:rPr lang="it-IT" sz="2800" b="1" cap="all" dirty="0" err="1" smtClean="0"/>
              <a:t>R&amp;i</a:t>
            </a:r>
            <a:r>
              <a:rPr lang="it-IT" sz="2800" b="1" cap="all" dirty="0" smtClean="0"/>
              <a:t> in the "</a:t>
            </a:r>
            <a:r>
              <a:rPr lang="it-IT" sz="2800" b="1" cap="all" dirty="0" err="1" smtClean="0"/>
              <a:t>eusair</a:t>
            </a:r>
            <a:r>
              <a:rPr lang="it-IT" sz="2800" b="1" cap="all" dirty="0" smtClean="0"/>
              <a:t>":</a:t>
            </a:r>
          </a:p>
        </p:txBody>
      </p:sp>
      <p:sp>
        <p:nvSpPr>
          <p:cNvPr id="2" name="TextBox 1"/>
          <p:cNvSpPr txBox="1"/>
          <p:nvPr/>
        </p:nvSpPr>
        <p:spPr>
          <a:xfrm>
            <a:off x="5292080" y="4349081"/>
            <a:ext cx="3272600" cy="646331"/>
          </a:xfrm>
          <a:prstGeom prst="rect">
            <a:avLst/>
          </a:prstGeom>
          <a:noFill/>
        </p:spPr>
        <p:txBody>
          <a:bodyPr wrap="square" rtlCol="0">
            <a:spAutoFit/>
          </a:bodyPr>
          <a:lstStyle/>
          <a:p>
            <a:r>
              <a:rPr lang="en-US" dirty="0" smtClean="0"/>
              <a:t>Dr. Ales GNAMUS, S3 Platform, </a:t>
            </a:r>
          </a:p>
          <a:p>
            <a:r>
              <a:rPr lang="en-US" dirty="0" smtClean="0"/>
              <a:t>EC-JRC, Growth &amp; Innovation</a:t>
            </a:r>
            <a:endParaRPr lang="en-GB" dirty="0"/>
          </a:p>
        </p:txBody>
      </p:sp>
      <p:sp>
        <p:nvSpPr>
          <p:cNvPr id="5" name="TextBox 4"/>
          <p:cNvSpPr txBox="1"/>
          <p:nvPr/>
        </p:nvSpPr>
        <p:spPr>
          <a:xfrm>
            <a:off x="3208287" y="2982210"/>
            <a:ext cx="5360832" cy="830997"/>
          </a:xfrm>
          <a:prstGeom prst="rect">
            <a:avLst/>
          </a:prstGeom>
          <a:noFill/>
        </p:spPr>
        <p:txBody>
          <a:bodyPr wrap="square" rtlCol="0">
            <a:spAutoFit/>
          </a:bodyPr>
          <a:lstStyle/>
          <a:p>
            <a:r>
              <a:rPr lang="en-US" sz="2400" b="1" dirty="0" smtClean="0">
                <a:solidFill>
                  <a:schemeClr val="tx2"/>
                </a:solidFill>
              </a:rPr>
              <a:t>The role of Innovation Ecosystems and Smart </a:t>
            </a:r>
            <a:r>
              <a:rPr lang="en-US" sz="2400" b="1" dirty="0" err="1" smtClean="0">
                <a:solidFill>
                  <a:schemeClr val="tx2"/>
                </a:solidFill>
              </a:rPr>
              <a:t>Specialisation</a:t>
            </a:r>
            <a:endParaRPr lang="en-GB" sz="2400" b="1" dirty="0">
              <a:solidFill>
                <a:schemeClr val="tx2"/>
              </a:solidFill>
            </a:endParaRPr>
          </a:p>
        </p:txBody>
      </p:sp>
    </p:spTree>
    <p:extLst>
      <p:ext uri="{BB962C8B-B14F-4D97-AF65-F5344CB8AC3E}">
        <p14:creationId xmlns:p14="http://schemas.microsoft.com/office/powerpoint/2010/main" val="17746246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2048347"/>
            <a:ext cx="3784757" cy="3972941"/>
          </a:xfrm>
          <a:prstGeom prst="rect">
            <a:avLst/>
          </a:prstGeom>
        </p:spPr>
      </p:pic>
      <p:graphicFrame>
        <p:nvGraphicFramePr>
          <p:cNvPr id="9" name="Diagram 8"/>
          <p:cNvGraphicFramePr/>
          <p:nvPr>
            <p:extLst>
              <p:ext uri="{D42A27DB-BD31-4B8C-83A1-F6EECF244321}">
                <p14:modId xmlns:p14="http://schemas.microsoft.com/office/powerpoint/2010/main" val="157717746"/>
              </p:ext>
            </p:extLst>
          </p:nvPr>
        </p:nvGraphicFramePr>
        <p:xfrm>
          <a:off x="3347864" y="1196752"/>
          <a:ext cx="6984776" cy="504056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TextBox 4"/>
          <p:cNvSpPr txBox="1"/>
          <p:nvPr/>
        </p:nvSpPr>
        <p:spPr>
          <a:xfrm>
            <a:off x="7596336" y="4655817"/>
            <a:ext cx="1494761" cy="1569660"/>
          </a:xfrm>
          <a:prstGeom prst="rect">
            <a:avLst/>
          </a:prstGeom>
          <a:solidFill>
            <a:schemeClr val="accent1"/>
          </a:solidFill>
        </p:spPr>
        <p:txBody>
          <a:bodyPr wrap="square" lIns="72000" rIns="36000" rtlCol="0">
            <a:spAutoFit/>
          </a:bodyPr>
          <a:lstStyle/>
          <a:p>
            <a:pPr fontAlgn="base">
              <a:spcBef>
                <a:spcPct val="0"/>
              </a:spcBef>
              <a:spcAft>
                <a:spcPct val="0"/>
              </a:spcAft>
            </a:pPr>
            <a:r>
              <a:rPr lang="en-GB" sz="1200" dirty="0">
                <a:solidFill>
                  <a:srgbClr val="0F5494"/>
                </a:solidFill>
              </a:rPr>
              <a:t>Administrative Agreement JRC/NEAR on systematic S3 support to the Enlargement = Western Balkan Countries</a:t>
            </a:r>
          </a:p>
        </p:txBody>
      </p:sp>
      <p:sp>
        <p:nvSpPr>
          <p:cNvPr id="2" name="Title 1"/>
          <p:cNvSpPr>
            <a:spLocks noGrp="1"/>
          </p:cNvSpPr>
          <p:nvPr>
            <p:ph type="title"/>
          </p:nvPr>
        </p:nvSpPr>
        <p:spPr>
          <a:xfrm>
            <a:off x="72008" y="692696"/>
            <a:ext cx="8532440" cy="648072"/>
          </a:xfrm>
        </p:spPr>
        <p:txBody>
          <a:bodyPr>
            <a:normAutofit fontScale="90000"/>
          </a:bodyPr>
          <a:lstStyle/>
          <a:p>
            <a:pPr algn="ctr"/>
            <a:r>
              <a:rPr lang="en-GB" sz="2800" b="1" dirty="0" smtClean="0">
                <a:solidFill>
                  <a:srgbClr val="004494"/>
                </a:solidFill>
                <a:latin typeface="Verdana" panose="020B0604030504040204" pitchFamily="34" charset="0"/>
                <a:ea typeface="Verdana" panose="020B0604030504040204" pitchFamily="34" charset="0"/>
                <a:cs typeface="Verdana" panose="020B0604030504040204" pitchFamily="34" charset="0"/>
              </a:rPr>
              <a:t>JRC's on-going S3 activities with WBC 2017-18</a:t>
            </a:r>
            <a:endParaRPr lang="en-GB" sz="2800" b="1" dirty="0">
              <a:latin typeface="Verdana" panose="020B0604030504040204" pitchFamily="34" charset="0"/>
              <a:ea typeface="Verdana" panose="020B0604030504040204" pitchFamily="34" charset="0"/>
              <a:cs typeface="Verdana" panose="020B0604030504040204" pitchFamily="34" charset="0"/>
            </a:endParaRPr>
          </a:p>
        </p:txBody>
      </p:sp>
      <p:sp>
        <p:nvSpPr>
          <p:cNvPr id="4" name="Rectangle 3"/>
          <p:cNvSpPr/>
          <p:nvPr/>
        </p:nvSpPr>
        <p:spPr bwMode="auto">
          <a:xfrm>
            <a:off x="4860032" y="332656"/>
            <a:ext cx="2592288"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fontAlgn="base">
              <a:spcBef>
                <a:spcPct val="0"/>
              </a:spcBef>
              <a:spcAft>
                <a:spcPct val="0"/>
              </a:spcAft>
            </a:pPr>
            <a:endParaRPr lang="en-GB" sz="7600" b="1">
              <a:solidFill>
                <a:srgbClr val="FFD624"/>
              </a:solidFill>
            </a:endParaRPr>
          </a:p>
        </p:txBody>
      </p:sp>
      <p:pic>
        <p:nvPicPr>
          <p:cNvPr id="3074"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028384" y="188641"/>
            <a:ext cx="950218" cy="523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884368" y="3372778"/>
            <a:ext cx="1266458" cy="1281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40154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2"/>
            <p:extLst>
              <p:ext uri="{D42A27DB-BD31-4B8C-83A1-F6EECF244321}">
                <p14:modId xmlns:p14="http://schemas.microsoft.com/office/powerpoint/2010/main" val="320551306"/>
              </p:ext>
            </p:extLst>
          </p:nvPr>
        </p:nvGraphicFramePr>
        <p:xfrm>
          <a:off x="501930" y="1268760"/>
          <a:ext cx="8247643" cy="52604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1"/>
          <p:cNvSpPr>
            <a:spLocks noChangeArrowheads="1"/>
          </p:cNvSpPr>
          <p:nvPr/>
        </p:nvSpPr>
        <p:spPr bwMode="auto">
          <a:xfrm>
            <a:off x="107504" y="260648"/>
            <a:ext cx="903649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r>
              <a:rPr lang="en-GB" altLang="en-US" sz="2000" b="1" dirty="0" smtClean="0">
                <a:solidFill>
                  <a:schemeClr val="tx2"/>
                </a:solidFill>
              </a:rPr>
              <a:t>S3 Revealed policy weaknesses and capacity issues in the innovation eco-systems across the WB and EUSAIR Countries</a:t>
            </a:r>
            <a:endParaRPr lang="en-GB" altLang="en-US" sz="2000" b="1" dirty="0">
              <a:solidFill>
                <a:schemeClr val="tx2"/>
              </a:solidFill>
            </a:endParaRPr>
          </a:p>
        </p:txBody>
      </p:sp>
    </p:spTree>
    <p:extLst>
      <p:ext uri="{BB962C8B-B14F-4D97-AF65-F5344CB8AC3E}">
        <p14:creationId xmlns:p14="http://schemas.microsoft.com/office/powerpoint/2010/main" val="34786944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1362"/>
            <a:ext cx="9144000" cy="6715276"/>
          </a:xfrm>
          <a:prstGeom prst="rect">
            <a:avLst/>
          </a:prstGeom>
        </p:spPr>
      </p:pic>
      <p:sp>
        <p:nvSpPr>
          <p:cNvPr id="3" name="Rectangle 1"/>
          <p:cNvSpPr>
            <a:spLocks noChangeArrowheads="1"/>
          </p:cNvSpPr>
          <p:nvPr/>
        </p:nvSpPr>
        <p:spPr bwMode="auto">
          <a:xfrm>
            <a:off x="144068" y="2060848"/>
            <a:ext cx="8999932" cy="4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r>
              <a:rPr lang="en-GB" altLang="en-US" sz="2000" b="1" dirty="0" smtClean="0">
                <a:solidFill>
                  <a:schemeClr val="tx2"/>
                </a:solidFill>
              </a:rPr>
              <a:t>R&amp;I in the EUSAIR - The </a:t>
            </a:r>
            <a:r>
              <a:rPr lang="en-GB" altLang="en-US" sz="2000" b="1" dirty="0">
                <a:solidFill>
                  <a:schemeClr val="tx2"/>
                </a:solidFill>
              </a:rPr>
              <a:t>role of Innovation Ecosystems and </a:t>
            </a:r>
            <a:r>
              <a:rPr lang="en-GB" altLang="en-US" sz="2000" b="1" dirty="0" smtClean="0">
                <a:solidFill>
                  <a:schemeClr val="tx2"/>
                </a:solidFill>
              </a:rPr>
              <a:t>S3 - </a:t>
            </a:r>
            <a:r>
              <a:rPr lang="en-GB" altLang="en-US" sz="2000" b="1" dirty="0" smtClean="0">
                <a:solidFill>
                  <a:schemeClr val="bg1">
                    <a:lumMod val="65000"/>
                  </a:schemeClr>
                </a:solidFill>
              </a:rPr>
              <a:t>3 Sessions :</a:t>
            </a:r>
          </a:p>
          <a:p>
            <a:pPr eaLnBrk="1" hangingPunct="1"/>
            <a:endParaRPr lang="en-GB" altLang="en-US" sz="2000" b="1" dirty="0" smtClean="0">
              <a:solidFill>
                <a:schemeClr val="tx2"/>
              </a:solidFill>
            </a:endParaRPr>
          </a:p>
          <a:p>
            <a:pPr eaLnBrk="1" hangingPunct="1"/>
            <a:r>
              <a:rPr lang="en-GB" altLang="en-US" sz="1600" b="1" dirty="0">
                <a:solidFill>
                  <a:schemeClr val="accent6"/>
                </a:solidFill>
              </a:rPr>
              <a:t>Panel 1:</a:t>
            </a:r>
            <a:r>
              <a:rPr lang="en-GB" altLang="en-US" sz="1600" b="1" dirty="0">
                <a:solidFill>
                  <a:schemeClr val="tx2"/>
                </a:solidFill>
              </a:rPr>
              <a:t> Reinforcing Innovation Capacities and </a:t>
            </a:r>
            <a:r>
              <a:rPr lang="en-GB" altLang="en-US" sz="1600" b="1" dirty="0" smtClean="0">
                <a:solidFill>
                  <a:schemeClr val="tx2"/>
                </a:solidFill>
              </a:rPr>
              <a:t>Ecosystems: </a:t>
            </a:r>
            <a:r>
              <a:rPr lang="en-GB" altLang="en-US" sz="1600" b="1" dirty="0">
                <a:solidFill>
                  <a:schemeClr val="tx2"/>
                </a:solidFill>
              </a:rPr>
              <a:t>Smart Specialization and Funding </a:t>
            </a:r>
            <a:r>
              <a:rPr lang="en-GB" altLang="en-US" sz="1600" b="1" dirty="0" smtClean="0">
                <a:solidFill>
                  <a:schemeClr val="tx2"/>
                </a:solidFill>
              </a:rPr>
              <a:t>Synergies</a:t>
            </a:r>
          </a:p>
          <a:p>
            <a:pPr eaLnBrk="1" hangingPunct="1"/>
            <a:endParaRPr lang="en-US" altLang="en-US" sz="1600" b="1" dirty="0" smtClean="0">
              <a:solidFill>
                <a:schemeClr val="tx2"/>
              </a:solidFill>
            </a:endParaRPr>
          </a:p>
          <a:p>
            <a:pPr eaLnBrk="1" hangingPunct="1"/>
            <a:endParaRPr lang="en-US" altLang="en-US" sz="1600" b="1" dirty="0" smtClean="0">
              <a:solidFill>
                <a:schemeClr val="tx2"/>
              </a:solidFill>
            </a:endParaRPr>
          </a:p>
          <a:p>
            <a:pPr eaLnBrk="1" hangingPunct="1"/>
            <a:endParaRPr lang="en-US" altLang="en-US" sz="1600" b="1" dirty="0">
              <a:solidFill>
                <a:schemeClr val="tx2"/>
              </a:solidFill>
            </a:endParaRPr>
          </a:p>
          <a:p>
            <a:pPr eaLnBrk="1" hangingPunct="1"/>
            <a:r>
              <a:rPr lang="en-US" altLang="en-US" sz="1600" b="1" dirty="0" smtClean="0">
                <a:solidFill>
                  <a:srgbClr val="FFC000"/>
                </a:solidFill>
              </a:rPr>
              <a:t>Panel 2:</a:t>
            </a:r>
            <a:r>
              <a:rPr lang="en-US" altLang="en-US" sz="1600" b="1" dirty="0" smtClean="0">
                <a:solidFill>
                  <a:schemeClr val="tx2"/>
                </a:solidFill>
              </a:rPr>
              <a:t> </a:t>
            </a:r>
            <a:r>
              <a:rPr lang="en-GB" altLang="en-US" sz="1600" b="1" dirty="0">
                <a:solidFill>
                  <a:schemeClr val="tx2"/>
                </a:solidFill>
              </a:rPr>
              <a:t>EUSAIR Key Actors: Examples and good practices from Clusters and Research </a:t>
            </a:r>
            <a:r>
              <a:rPr lang="en-GB" altLang="en-US" sz="1600" b="1" dirty="0" smtClean="0">
                <a:solidFill>
                  <a:schemeClr val="tx2"/>
                </a:solidFill>
              </a:rPr>
              <a:t>Systems</a:t>
            </a:r>
          </a:p>
          <a:p>
            <a:pPr eaLnBrk="1" hangingPunct="1"/>
            <a:endParaRPr lang="en-US" altLang="en-US" sz="1600" b="1" dirty="0" smtClean="0">
              <a:solidFill>
                <a:schemeClr val="tx2"/>
              </a:solidFill>
            </a:endParaRPr>
          </a:p>
          <a:p>
            <a:pPr eaLnBrk="1" hangingPunct="1"/>
            <a:endParaRPr lang="en-US" altLang="en-US" sz="1600" b="1" dirty="0">
              <a:solidFill>
                <a:schemeClr val="tx2"/>
              </a:solidFill>
            </a:endParaRPr>
          </a:p>
          <a:p>
            <a:pPr eaLnBrk="1" hangingPunct="1"/>
            <a:endParaRPr lang="en-US" altLang="en-US" sz="1600" b="1" dirty="0" smtClean="0">
              <a:solidFill>
                <a:schemeClr val="tx2"/>
              </a:solidFill>
            </a:endParaRPr>
          </a:p>
          <a:p>
            <a:pPr eaLnBrk="1" hangingPunct="1"/>
            <a:r>
              <a:rPr lang="en-US" altLang="en-US" sz="1600" b="1" dirty="0" smtClean="0">
                <a:solidFill>
                  <a:schemeClr val="accent3">
                    <a:lumMod val="75000"/>
                  </a:schemeClr>
                </a:solidFill>
              </a:rPr>
              <a:t>Panel 3:</a:t>
            </a:r>
            <a:r>
              <a:rPr lang="en-US" altLang="en-US" sz="1600" b="1" dirty="0" smtClean="0">
                <a:solidFill>
                  <a:schemeClr val="tx2"/>
                </a:solidFill>
              </a:rPr>
              <a:t> </a:t>
            </a:r>
            <a:r>
              <a:rPr lang="en-GB" altLang="en-US" sz="1600" b="1" dirty="0">
                <a:solidFill>
                  <a:schemeClr val="tx2"/>
                </a:solidFill>
              </a:rPr>
              <a:t>Boosting public-private investments in the </a:t>
            </a:r>
            <a:r>
              <a:rPr lang="en-GB" altLang="en-US" sz="1600" b="1" dirty="0" smtClean="0">
                <a:solidFill>
                  <a:schemeClr val="tx2"/>
                </a:solidFill>
              </a:rPr>
              <a:t>EUSAIR/Maximizing </a:t>
            </a:r>
            <a:r>
              <a:rPr lang="en-GB" altLang="en-US" sz="1600" b="1" dirty="0">
                <a:solidFill>
                  <a:schemeClr val="tx2"/>
                </a:solidFill>
              </a:rPr>
              <a:t>the use of EU funding opportunities for the </a:t>
            </a:r>
            <a:r>
              <a:rPr lang="en-GB" altLang="en-US" sz="1600" b="1" dirty="0" smtClean="0">
                <a:solidFill>
                  <a:schemeClr val="tx2"/>
                </a:solidFill>
              </a:rPr>
              <a:t>valorisation </a:t>
            </a:r>
            <a:r>
              <a:rPr lang="en-GB" altLang="en-US" sz="1600" b="1" dirty="0">
                <a:solidFill>
                  <a:schemeClr val="tx2"/>
                </a:solidFill>
              </a:rPr>
              <a:t>of research results </a:t>
            </a:r>
            <a:endParaRPr lang="en-GB" altLang="en-US" sz="1600" b="1" dirty="0" smtClean="0">
              <a:solidFill>
                <a:schemeClr val="tx2"/>
              </a:solidFill>
            </a:endParaRPr>
          </a:p>
          <a:p>
            <a:pPr eaLnBrk="1" hangingPunct="1"/>
            <a:endParaRPr lang="en-US" altLang="en-US" sz="1600" b="1" dirty="0" smtClean="0">
              <a:solidFill>
                <a:schemeClr val="tx2"/>
              </a:solidFill>
            </a:endParaRPr>
          </a:p>
          <a:p>
            <a:pPr eaLnBrk="1" hangingPunct="1"/>
            <a:r>
              <a:rPr lang="en-US" altLang="en-US" sz="1600" b="1" dirty="0" smtClean="0">
                <a:solidFill>
                  <a:schemeClr val="bg1">
                    <a:lumMod val="65000"/>
                  </a:schemeClr>
                </a:solidFill>
              </a:rPr>
              <a:t>Summary &amp; Conclusion</a:t>
            </a:r>
            <a:endParaRPr lang="en-GB" altLang="en-US" sz="1600" b="1" dirty="0">
              <a:solidFill>
                <a:schemeClr val="bg1">
                  <a:lumMod val="65000"/>
                </a:schemeClr>
              </a:solidFill>
            </a:endParaRPr>
          </a:p>
        </p:txBody>
      </p:sp>
    </p:spTree>
    <p:extLst>
      <p:ext uri="{BB962C8B-B14F-4D97-AF65-F5344CB8AC3E}">
        <p14:creationId xmlns:p14="http://schemas.microsoft.com/office/powerpoint/2010/main" val="5714721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6715125" y="3213100"/>
            <a:ext cx="2016125" cy="1838325"/>
          </a:xfrm>
          <a:prstGeom prst="roundRect">
            <a:avLst/>
          </a:prstGeom>
          <a:blipFill>
            <a:blip r:embed="rId3" cstate="print"/>
            <a:stretch>
              <a:fillRect/>
            </a:stretch>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200" b="0">
              <a:solidFill>
                <a:srgbClr val="FFFFFF"/>
              </a:solidFill>
            </a:endParaRPr>
          </a:p>
        </p:txBody>
      </p:sp>
      <p:graphicFrame>
        <p:nvGraphicFramePr>
          <p:cNvPr id="6" name="Diagram 5"/>
          <p:cNvGraphicFramePr/>
          <p:nvPr>
            <p:extLst>
              <p:ext uri="{D42A27DB-BD31-4B8C-83A1-F6EECF244321}">
                <p14:modId xmlns:p14="http://schemas.microsoft.com/office/powerpoint/2010/main" val="1631105657"/>
              </p:ext>
            </p:extLst>
          </p:nvPr>
        </p:nvGraphicFramePr>
        <p:xfrm>
          <a:off x="233363" y="5301208"/>
          <a:ext cx="8731125" cy="11521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Rounded Rectangle 6"/>
          <p:cNvSpPr/>
          <p:nvPr/>
        </p:nvSpPr>
        <p:spPr>
          <a:xfrm>
            <a:off x="4572000" y="3213100"/>
            <a:ext cx="2016125" cy="1839913"/>
          </a:xfrm>
          <a:prstGeom prst="roundRect">
            <a:avLst/>
          </a:prstGeom>
          <a:blipFill>
            <a:blip r:embed="rId9" cstate="print"/>
            <a:stretch>
              <a:fillRect/>
            </a:stretch>
          </a:blip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200" b="0">
              <a:solidFill>
                <a:srgbClr val="FFFFFF"/>
              </a:solidFill>
            </a:endParaRPr>
          </a:p>
        </p:txBody>
      </p:sp>
      <p:sp>
        <p:nvSpPr>
          <p:cNvPr id="9" name="Rounded Rectangle 8"/>
          <p:cNvSpPr/>
          <p:nvPr/>
        </p:nvSpPr>
        <p:spPr>
          <a:xfrm>
            <a:off x="2411413" y="3213100"/>
            <a:ext cx="2016125" cy="1858963"/>
          </a:xfrm>
          <a:prstGeom prst="roundRect">
            <a:avLst/>
          </a:prstGeom>
          <a:blipFill>
            <a:blip r:embed="rId10"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200" b="0">
              <a:solidFill>
                <a:srgbClr val="FFFFFF"/>
              </a:solidFill>
            </a:endParaRPr>
          </a:p>
        </p:txBody>
      </p:sp>
      <p:sp>
        <p:nvSpPr>
          <p:cNvPr id="10" name="Rectangle 5"/>
          <p:cNvSpPr txBox="1">
            <a:spLocks noChangeArrowheads="1"/>
          </p:cNvSpPr>
          <p:nvPr/>
        </p:nvSpPr>
        <p:spPr>
          <a:xfrm>
            <a:off x="107504" y="548680"/>
            <a:ext cx="5364608" cy="576064"/>
          </a:xfrm>
          <a:prstGeom prst="rect">
            <a:avLst/>
          </a:prstGeom>
        </p:spPr>
        <p:txBody>
          <a:bodyPr/>
          <a:lstStyle>
            <a:lvl1pPr algn="ctr" rtl="0" fontAlgn="base">
              <a:spcBef>
                <a:spcPct val="0"/>
              </a:spcBef>
              <a:spcAft>
                <a:spcPct val="0"/>
              </a:spcAft>
              <a:defRPr sz="3600">
                <a:solidFill>
                  <a:schemeClr val="hlink"/>
                </a:solidFill>
                <a:latin typeface="+mj-lt"/>
                <a:ea typeface="+mj-ea"/>
                <a:cs typeface="+mj-cs"/>
              </a:defRPr>
            </a:lvl1pPr>
            <a:lvl2pPr algn="ctr" rtl="0" fontAlgn="base">
              <a:spcBef>
                <a:spcPct val="0"/>
              </a:spcBef>
              <a:spcAft>
                <a:spcPct val="0"/>
              </a:spcAft>
              <a:defRPr sz="3600">
                <a:solidFill>
                  <a:schemeClr val="hlink"/>
                </a:solidFill>
                <a:latin typeface="Arial" charset="0"/>
                <a:cs typeface="Arial" charset="0"/>
              </a:defRPr>
            </a:lvl2pPr>
            <a:lvl3pPr algn="ctr" rtl="0" fontAlgn="base">
              <a:spcBef>
                <a:spcPct val="0"/>
              </a:spcBef>
              <a:spcAft>
                <a:spcPct val="0"/>
              </a:spcAft>
              <a:defRPr sz="3600">
                <a:solidFill>
                  <a:schemeClr val="hlink"/>
                </a:solidFill>
                <a:latin typeface="Arial" charset="0"/>
                <a:cs typeface="Arial" charset="0"/>
              </a:defRPr>
            </a:lvl3pPr>
            <a:lvl4pPr algn="ctr" rtl="0" fontAlgn="base">
              <a:spcBef>
                <a:spcPct val="0"/>
              </a:spcBef>
              <a:spcAft>
                <a:spcPct val="0"/>
              </a:spcAft>
              <a:defRPr sz="3600">
                <a:solidFill>
                  <a:schemeClr val="hlink"/>
                </a:solidFill>
                <a:latin typeface="Arial" charset="0"/>
                <a:cs typeface="Arial" charset="0"/>
              </a:defRPr>
            </a:lvl4pPr>
            <a:lvl5pPr algn="ctr" rtl="0" fontAlgn="base">
              <a:spcBef>
                <a:spcPct val="0"/>
              </a:spcBef>
              <a:spcAft>
                <a:spcPct val="0"/>
              </a:spcAft>
              <a:defRPr sz="3600">
                <a:solidFill>
                  <a:schemeClr val="hlink"/>
                </a:solidFill>
                <a:latin typeface="Arial" charset="0"/>
                <a:cs typeface="Arial" charset="0"/>
              </a:defRPr>
            </a:lvl5pPr>
            <a:lvl6pPr marL="457200" algn="ctr" rtl="0" fontAlgn="base">
              <a:spcBef>
                <a:spcPct val="0"/>
              </a:spcBef>
              <a:spcAft>
                <a:spcPct val="0"/>
              </a:spcAft>
              <a:defRPr sz="3600">
                <a:solidFill>
                  <a:schemeClr val="hlink"/>
                </a:solidFill>
                <a:latin typeface="Arial" charset="0"/>
                <a:cs typeface="Arial" charset="0"/>
              </a:defRPr>
            </a:lvl6pPr>
            <a:lvl7pPr marL="914400" algn="ctr" rtl="0" fontAlgn="base">
              <a:spcBef>
                <a:spcPct val="0"/>
              </a:spcBef>
              <a:spcAft>
                <a:spcPct val="0"/>
              </a:spcAft>
              <a:defRPr sz="3600">
                <a:solidFill>
                  <a:schemeClr val="hlink"/>
                </a:solidFill>
                <a:latin typeface="Arial" charset="0"/>
                <a:cs typeface="Arial" charset="0"/>
              </a:defRPr>
            </a:lvl7pPr>
            <a:lvl8pPr marL="1371600" algn="ctr" rtl="0" fontAlgn="base">
              <a:spcBef>
                <a:spcPct val="0"/>
              </a:spcBef>
              <a:spcAft>
                <a:spcPct val="0"/>
              </a:spcAft>
              <a:defRPr sz="3600">
                <a:solidFill>
                  <a:schemeClr val="hlink"/>
                </a:solidFill>
                <a:latin typeface="Arial" charset="0"/>
                <a:cs typeface="Arial" charset="0"/>
              </a:defRPr>
            </a:lvl8pPr>
            <a:lvl9pPr marL="1828800" algn="ctr" rtl="0" fontAlgn="base">
              <a:spcBef>
                <a:spcPct val="0"/>
              </a:spcBef>
              <a:spcAft>
                <a:spcPct val="0"/>
              </a:spcAft>
              <a:defRPr sz="3600">
                <a:solidFill>
                  <a:schemeClr val="hlink"/>
                </a:solidFill>
                <a:latin typeface="Arial" charset="0"/>
                <a:cs typeface="Arial" charset="0"/>
              </a:defRPr>
            </a:lvl9pPr>
          </a:lstStyle>
          <a:p>
            <a:pPr algn="l">
              <a:defRPr/>
            </a:pPr>
            <a:r>
              <a:rPr lang="en-GB" sz="3200" b="1" kern="0" dirty="0" smtClean="0">
                <a:solidFill>
                  <a:srgbClr val="C00000"/>
                </a:solidFill>
                <a:latin typeface="Calibri"/>
                <a:ea typeface="Calibri"/>
                <a:cs typeface="Times New Roman"/>
              </a:rPr>
              <a:t>EUSAIR:</a:t>
            </a:r>
            <a:r>
              <a:rPr lang="en-GB" sz="3200" b="1" kern="0" dirty="0" smtClean="0">
                <a:solidFill>
                  <a:srgbClr val="003366"/>
                </a:solidFill>
                <a:latin typeface="Calibri"/>
                <a:ea typeface="Calibri"/>
                <a:cs typeface="Times New Roman"/>
              </a:rPr>
              <a:t> Thematic scope - </a:t>
            </a:r>
          </a:p>
          <a:p>
            <a:pPr algn="l">
              <a:defRPr/>
            </a:pPr>
            <a:r>
              <a:rPr lang="en-GB" altLang="en-US" sz="2400" kern="0" dirty="0" smtClean="0">
                <a:solidFill>
                  <a:srgbClr val="003366"/>
                </a:solidFill>
                <a:latin typeface="Calibri"/>
                <a:cs typeface="Times New Roman"/>
              </a:rPr>
              <a:t>- limited number of specific objectives...</a:t>
            </a:r>
            <a:endParaRPr lang="fr-FR" altLang="en-US" sz="2400" kern="0" dirty="0" smtClean="0">
              <a:solidFill>
                <a:srgbClr val="009999"/>
              </a:solidFill>
            </a:endParaRPr>
          </a:p>
        </p:txBody>
      </p:sp>
      <p:sp>
        <p:nvSpPr>
          <p:cNvPr id="11" name="TextBox 10"/>
          <p:cNvSpPr txBox="1"/>
          <p:nvPr/>
        </p:nvSpPr>
        <p:spPr>
          <a:xfrm>
            <a:off x="260350" y="2751138"/>
            <a:ext cx="2160588" cy="461962"/>
          </a:xfrm>
          <a:prstGeom prst="rect">
            <a:avLst/>
          </a:prstGeom>
          <a:noFill/>
        </p:spPr>
        <p:txBody>
          <a:bodyPr>
            <a:spAutoFit/>
          </a:bodyPr>
          <a:lstStyle/>
          <a:p>
            <a:pPr>
              <a:defRPr/>
            </a:pPr>
            <a:r>
              <a:rPr lang="en-GB" sz="2400" kern="0" dirty="0">
                <a:solidFill>
                  <a:srgbClr val="003366"/>
                </a:solidFill>
                <a:latin typeface="Calibri"/>
                <a:ea typeface="Calibri"/>
                <a:cs typeface="Times New Roman"/>
              </a:rPr>
              <a:t>Pillar 1</a:t>
            </a:r>
          </a:p>
        </p:txBody>
      </p:sp>
      <p:sp>
        <p:nvSpPr>
          <p:cNvPr id="12" name="TextBox 11"/>
          <p:cNvSpPr txBox="1"/>
          <p:nvPr/>
        </p:nvSpPr>
        <p:spPr>
          <a:xfrm>
            <a:off x="2484438" y="2751138"/>
            <a:ext cx="1584325" cy="461962"/>
          </a:xfrm>
          <a:prstGeom prst="rect">
            <a:avLst/>
          </a:prstGeom>
          <a:noFill/>
        </p:spPr>
        <p:txBody>
          <a:bodyPr>
            <a:spAutoFit/>
          </a:bodyPr>
          <a:lstStyle/>
          <a:p>
            <a:pPr>
              <a:defRPr/>
            </a:pPr>
            <a:r>
              <a:rPr lang="en-GB" sz="2400" kern="0" dirty="0">
                <a:solidFill>
                  <a:srgbClr val="003366"/>
                </a:solidFill>
                <a:latin typeface="Calibri"/>
                <a:ea typeface="Calibri"/>
                <a:cs typeface="Times New Roman"/>
              </a:rPr>
              <a:t>Pillar 2</a:t>
            </a:r>
          </a:p>
        </p:txBody>
      </p:sp>
      <p:sp>
        <p:nvSpPr>
          <p:cNvPr id="13" name="TextBox 12"/>
          <p:cNvSpPr txBox="1"/>
          <p:nvPr/>
        </p:nvSpPr>
        <p:spPr>
          <a:xfrm>
            <a:off x="4572000" y="2751138"/>
            <a:ext cx="1800225" cy="461962"/>
          </a:xfrm>
          <a:prstGeom prst="rect">
            <a:avLst/>
          </a:prstGeom>
          <a:noFill/>
        </p:spPr>
        <p:txBody>
          <a:bodyPr>
            <a:spAutoFit/>
          </a:bodyPr>
          <a:lstStyle/>
          <a:p>
            <a:pPr>
              <a:defRPr/>
            </a:pPr>
            <a:r>
              <a:rPr lang="en-GB" sz="2400" kern="0" dirty="0">
                <a:solidFill>
                  <a:srgbClr val="003366"/>
                </a:solidFill>
                <a:latin typeface="Calibri"/>
                <a:ea typeface="Calibri"/>
                <a:cs typeface="Times New Roman"/>
              </a:rPr>
              <a:t>Pillar 3</a:t>
            </a:r>
          </a:p>
        </p:txBody>
      </p:sp>
      <p:sp>
        <p:nvSpPr>
          <p:cNvPr id="14" name="TextBox 13"/>
          <p:cNvSpPr txBox="1"/>
          <p:nvPr/>
        </p:nvSpPr>
        <p:spPr>
          <a:xfrm>
            <a:off x="6715125" y="2751138"/>
            <a:ext cx="1677988" cy="461962"/>
          </a:xfrm>
          <a:prstGeom prst="rect">
            <a:avLst/>
          </a:prstGeom>
          <a:noFill/>
        </p:spPr>
        <p:txBody>
          <a:bodyPr>
            <a:spAutoFit/>
          </a:bodyPr>
          <a:lstStyle/>
          <a:p>
            <a:pPr>
              <a:defRPr/>
            </a:pPr>
            <a:r>
              <a:rPr lang="en-GB" sz="2400" kern="0" dirty="0">
                <a:solidFill>
                  <a:srgbClr val="003366"/>
                </a:solidFill>
                <a:latin typeface="Calibri"/>
                <a:ea typeface="Calibri"/>
                <a:cs typeface="Times New Roman"/>
              </a:rPr>
              <a:t>Pillar 4</a:t>
            </a:r>
          </a:p>
        </p:txBody>
      </p:sp>
      <p:sp>
        <p:nvSpPr>
          <p:cNvPr id="15" name="Rounded Rectangle 14"/>
          <p:cNvSpPr/>
          <p:nvPr/>
        </p:nvSpPr>
        <p:spPr>
          <a:xfrm>
            <a:off x="233363" y="3213100"/>
            <a:ext cx="2016125" cy="1858963"/>
          </a:xfrm>
          <a:prstGeom prst="roundRect">
            <a:avLst/>
          </a:prstGeom>
          <a:blipFill dpi="0" rotWithShape="0">
            <a:blip r:embed="rId11" cstate="print"/>
            <a:srcRect/>
            <a:stretch>
              <a:fillRect/>
            </a:stretch>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200" b="0" dirty="0">
              <a:solidFill>
                <a:srgbClr val="FFFFFF"/>
              </a:solidFill>
            </a:endParaRPr>
          </a:p>
        </p:txBody>
      </p:sp>
      <p:pic>
        <p:nvPicPr>
          <p:cNvPr id="4098"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561194" y="21817"/>
            <a:ext cx="3582805" cy="2687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79512" y="1550809"/>
            <a:ext cx="5472608" cy="923330"/>
          </a:xfrm>
          <a:prstGeom prst="rect">
            <a:avLst/>
          </a:prstGeom>
        </p:spPr>
        <p:txBody>
          <a:bodyPr wrap="square">
            <a:spAutoFit/>
          </a:bodyPr>
          <a:lstStyle/>
          <a:p>
            <a:r>
              <a:rPr lang="en-GB" dirty="0" smtClean="0"/>
              <a:t>...that contribute </a:t>
            </a:r>
            <a:r>
              <a:rPr lang="en-GB" dirty="0"/>
              <a:t>to the institutional capacity building and develop and disseminate good practices and lessons relevant for the countries in the EU Macro-Regions </a:t>
            </a:r>
          </a:p>
        </p:txBody>
      </p:sp>
    </p:spTree>
    <p:extLst>
      <p:ext uri="{BB962C8B-B14F-4D97-AF65-F5344CB8AC3E}">
        <p14:creationId xmlns:p14="http://schemas.microsoft.com/office/powerpoint/2010/main" val="1921795442"/>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44408" y="0"/>
            <a:ext cx="899592" cy="579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67544" y="1340768"/>
            <a:ext cx="8107731" cy="49403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itle 1"/>
          <p:cNvSpPr>
            <a:spLocks noGrp="1"/>
          </p:cNvSpPr>
          <p:nvPr>
            <p:ph type="title"/>
          </p:nvPr>
        </p:nvSpPr>
        <p:spPr>
          <a:xfrm>
            <a:off x="0" y="779669"/>
            <a:ext cx="9144000" cy="504056"/>
          </a:xfrm>
        </p:spPr>
        <p:txBody>
          <a:bodyPr/>
          <a:lstStyle/>
          <a:p>
            <a:r>
              <a:rPr lang="en-GB" sz="2000" b="0" dirty="0" smtClean="0"/>
              <a:t>...fundamental precondition = favourable policy framework for innovation!</a:t>
            </a:r>
            <a:endParaRPr lang="en-GB" sz="2000" b="0" dirty="0">
              <a:solidFill>
                <a:srgbClr val="FFD624"/>
              </a:solidFill>
              <a:latin typeface="Verdana" pitchFamily="34" charset="0"/>
            </a:endParaRPr>
          </a:p>
        </p:txBody>
      </p:sp>
      <p:sp>
        <p:nvSpPr>
          <p:cNvPr id="14" name="Rectangle 13"/>
          <p:cNvSpPr/>
          <p:nvPr/>
        </p:nvSpPr>
        <p:spPr>
          <a:xfrm>
            <a:off x="78585" y="420905"/>
            <a:ext cx="8669879" cy="400110"/>
          </a:xfrm>
          <a:prstGeom prst="rect">
            <a:avLst/>
          </a:prstGeom>
        </p:spPr>
        <p:txBody>
          <a:bodyPr wrap="square">
            <a:spAutoFit/>
          </a:bodyPr>
          <a:lstStyle/>
          <a:p>
            <a:pPr fontAlgn="base">
              <a:spcBef>
                <a:spcPct val="0"/>
              </a:spcBef>
              <a:spcAft>
                <a:spcPct val="0"/>
              </a:spcAft>
            </a:pPr>
            <a:r>
              <a:rPr lang="en-GB" sz="2000" b="1" dirty="0" smtClean="0">
                <a:solidFill>
                  <a:srgbClr val="000000">
                    <a:lumMod val="65000"/>
                    <a:lumOff val="35000"/>
                  </a:srgbClr>
                </a:solidFill>
              </a:rPr>
              <a:t>Creating Innovation Eco-Systems        Boosting Capacity Building for Innovation... </a:t>
            </a:r>
            <a:endParaRPr lang="en-GB" sz="2000" b="1" dirty="0">
              <a:solidFill>
                <a:srgbClr val="FFD624"/>
              </a:solidFill>
            </a:endParaRPr>
          </a:p>
        </p:txBody>
      </p:sp>
      <p:sp>
        <p:nvSpPr>
          <p:cNvPr id="2" name="Right Arrow 1"/>
          <p:cNvSpPr/>
          <p:nvPr/>
        </p:nvSpPr>
        <p:spPr>
          <a:xfrm>
            <a:off x="3743908" y="575241"/>
            <a:ext cx="216024"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712309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hthoek 6"/>
          <p:cNvSpPr/>
          <p:nvPr/>
        </p:nvSpPr>
        <p:spPr>
          <a:xfrm>
            <a:off x="1" y="1458466"/>
            <a:ext cx="9143999" cy="4489167"/>
          </a:xfrm>
          <a:prstGeom prst="rect">
            <a:avLst/>
          </a:prstGeom>
          <a:solidFill>
            <a:srgbClr val="C1E3E8"/>
          </a:solidFill>
          <a:ln>
            <a:noFill/>
          </a:ln>
        </p:spPr>
        <p:style>
          <a:lnRef idx="2">
            <a:schemeClr val="accent1">
              <a:shade val="50000"/>
            </a:schemeClr>
          </a:lnRef>
          <a:fillRef idx="1">
            <a:schemeClr val="accent1"/>
          </a:fillRef>
          <a:effectRef idx="0">
            <a:schemeClr val="accent1"/>
          </a:effectRef>
          <a:fontRef idx="minor">
            <a:schemeClr val="lt1"/>
          </a:fontRef>
        </p:style>
        <p:txBody>
          <a:bodyPr lIns="73902" tIns="36951" rIns="73902" bIns="36951" rtlCol="0" anchor="ctr"/>
          <a:lstStyle/>
          <a:p>
            <a:endParaRPr lang="en-GB" dirty="0">
              <a:solidFill>
                <a:srgbClr val="093B37"/>
              </a:solidFill>
            </a:endParaRPr>
          </a:p>
        </p:txBody>
      </p:sp>
      <p:sp>
        <p:nvSpPr>
          <p:cNvPr id="8" name="Rechthoek 7"/>
          <p:cNvSpPr/>
          <p:nvPr/>
        </p:nvSpPr>
        <p:spPr>
          <a:xfrm>
            <a:off x="0" y="0"/>
            <a:ext cx="9144000" cy="1370832"/>
          </a:xfrm>
          <a:prstGeom prst="rect">
            <a:avLst/>
          </a:prstGeom>
          <a:solidFill>
            <a:srgbClr val="093B37"/>
          </a:solidFill>
          <a:ln>
            <a:noFill/>
          </a:ln>
        </p:spPr>
        <p:style>
          <a:lnRef idx="2">
            <a:schemeClr val="accent1">
              <a:shade val="50000"/>
            </a:schemeClr>
          </a:lnRef>
          <a:fillRef idx="1">
            <a:schemeClr val="accent1"/>
          </a:fillRef>
          <a:effectRef idx="0">
            <a:schemeClr val="accent1"/>
          </a:effectRef>
          <a:fontRef idx="minor">
            <a:schemeClr val="lt1"/>
          </a:fontRef>
        </p:style>
        <p:txBody>
          <a:bodyPr lIns="73902" tIns="36951" rIns="73902" bIns="36951" rtlCol="0" anchor="ctr"/>
          <a:lstStyle/>
          <a:p>
            <a:endParaRPr lang="nl-NL" dirty="0">
              <a:solidFill>
                <a:schemeClr val="accent1">
                  <a:lumMod val="50000"/>
                </a:schemeClr>
              </a:solidFill>
            </a:endParaRPr>
          </a:p>
        </p:txBody>
      </p:sp>
      <p:sp>
        <p:nvSpPr>
          <p:cNvPr id="9" name="Title 1"/>
          <p:cNvSpPr txBox="1">
            <a:spLocks/>
          </p:cNvSpPr>
          <p:nvPr/>
        </p:nvSpPr>
        <p:spPr>
          <a:xfrm>
            <a:off x="-180528" y="332656"/>
            <a:ext cx="9143999" cy="527772"/>
          </a:xfrm>
          <a:prstGeom prst="rect">
            <a:avLst/>
          </a:prstGeom>
        </p:spPr>
        <p:txBody>
          <a:bodyPr lIns="73902" tIns="36951" rIns="73902" bIns="36951"/>
          <a:lstStyle>
            <a:lvl1pPr algn="l" defTabSz="945032" rtl="0" eaLnBrk="1" latinLnBrk="0" hangingPunct="1">
              <a:lnSpc>
                <a:spcPct val="90000"/>
              </a:lnSpc>
              <a:spcBef>
                <a:spcPct val="0"/>
              </a:spcBef>
              <a:buNone/>
              <a:defRPr sz="4547" kern="1200">
                <a:solidFill>
                  <a:schemeClr val="tx1"/>
                </a:solidFill>
                <a:latin typeface="+mj-lt"/>
                <a:ea typeface="+mj-ea"/>
                <a:cs typeface="+mj-cs"/>
              </a:defRPr>
            </a:lvl1pPr>
          </a:lstStyle>
          <a:p>
            <a:pPr marL="349142" lvl="2"/>
            <a:r>
              <a:rPr lang="fr-FR" sz="2000" b="1" dirty="0">
                <a:solidFill>
                  <a:schemeClr val="bg1"/>
                </a:solidFill>
                <a:latin typeface="Verdana"/>
                <a:ea typeface="Arial" charset="0"/>
                <a:cs typeface="Verdana"/>
              </a:rPr>
              <a:t>WHY? </a:t>
            </a:r>
            <a:r>
              <a:rPr lang="fr-FR" sz="2000" b="1" dirty="0" smtClean="0">
                <a:solidFill>
                  <a:schemeClr val="bg1"/>
                </a:solidFill>
                <a:latin typeface="Verdana"/>
                <a:ea typeface="Arial" charset="0"/>
                <a:cs typeface="Verdana"/>
              </a:rPr>
              <a:t>S3 as </a:t>
            </a:r>
            <a:r>
              <a:rPr lang="fr-FR" sz="2000" b="1" dirty="0">
                <a:solidFill>
                  <a:schemeClr val="bg1"/>
                </a:solidFill>
                <a:latin typeface="Verdana"/>
                <a:ea typeface="Arial" charset="0"/>
                <a:cs typeface="Verdana"/>
              </a:rPr>
              <a:t>a </a:t>
            </a:r>
            <a:r>
              <a:rPr lang="fr-FR" sz="2000" b="1" dirty="0" err="1">
                <a:solidFill>
                  <a:schemeClr val="bg1"/>
                </a:solidFill>
                <a:latin typeface="Verdana"/>
                <a:ea typeface="Arial" charset="0"/>
                <a:cs typeface="Verdana"/>
              </a:rPr>
              <a:t>response</a:t>
            </a:r>
            <a:r>
              <a:rPr lang="fr-FR" sz="2000" b="1" dirty="0">
                <a:solidFill>
                  <a:schemeClr val="bg1"/>
                </a:solidFill>
                <a:latin typeface="Verdana"/>
                <a:ea typeface="Arial" charset="0"/>
                <a:cs typeface="Verdana"/>
              </a:rPr>
              <a:t> to </a:t>
            </a:r>
            <a:r>
              <a:rPr lang="fr-FR" sz="2000" b="1" dirty="0" err="1" smtClean="0">
                <a:solidFill>
                  <a:schemeClr val="bg1"/>
                </a:solidFill>
                <a:latin typeface="Verdana"/>
                <a:ea typeface="Arial" charset="0"/>
                <a:cs typeface="Verdana"/>
              </a:rPr>
              <a:t>today's</a:t>
            </a:r>
            <a:r>
              <a:rPr lang="fr-FR" sz="2000" b="1" dirty="0" smtClean="0">
                <a:solidFill>
                  <a:schemeClr val="bg1"/>
                </a:solidFill>
                <a:latin typeface="Verdana"/>
                <a:ea typeface="Arial" charset="0"/>
                <a:cs typeface="Verdana"/>
              </a:rPr>
              <a:t>/</a:t>
            </a:r>
            <a:r>
              <a:rPr lang="fr-FR" sz="2000" b="1" dirty="0" err="1" smtClean="0">
                <a:solidFill>
                  <a:schemeClr val="bg1"/>
                </a:solidFill>
                <a:latin typeface="Verdana"/>
                <a:ea typeface="Arial" charset="0"/>
                <a:cs typeface="Verdana"/>
              </a:rPr>
              <a:t>tomorrow's</a:t>
            </a:r>
            <a:r>
              <a:rPr lang="fr-FR" sz="2000" b="1" dirty="0" smtClean="0">
                <a:solidFill>
                  <a:schemeClr val="bg1"/>
                </a:solidFill>
                <a:latin typeface="Verdana"/>
                <a:ea typeface="Arial" charset="0"/>
                <a:cs typeface="Verdana"/>
              </a:rPr>
              <a:t> </a:t>
            </a:r>
            <a:r>
              <a:rPr lang="fr-FR" sz="2000" b="1" dirty="0">
                <a:solidFill>
                  <a:schemeClr val="bg1"/>
                </a:solidFill>
                <a:latin typeface="Verdana"/>
                <a:ea typeface="Arial" charset="0"/>
                <a:cs typeface="Verdana"/>
              </a:rPr>
              <a:t>challenges</a:t>
            </a:r>
            <a:endParaRPr lang="en-GB" sz="2000" b="1" dirty="0">
              <a:solidFill>
                <a:schemeClr val="bg1"/>
              </a:solidFill>
              <a:latin typeface="Verdana"/>
              <a:ea typeface="Arial" charset="0"/>
              <a:cs typeface="Verdana"/>
            </a:endParaRPr>
          </a:p>
        </p:txBody>
      </p:sp>
      <p:sp>
        <p:nvSpPr>
          <p:cNvPr id="2" name="Title 1"/>
          <p:cNvSpPr txBox="1">
            <a:spLocks/>
          </p:cNvSpPr>
          <p:nvPr/>
        </p:nvSpPr>
        <p:spPr>
          <a:xfrm>
            <a:off x="1" y="685213"/>
            <a:ext cx="9143999" cy="527772"/>
          </a:xfrm>
          <a:prstGeom prst="rect">
            <a:avLst/>
          </a:prstGeom>
        </p:spPr>
        <p:txBody>
          <a:bodyPr lIns="73902" tIns="36951" rIns="73902" bIns="36951"/>
          <a:lstStyle>
            <a:lvl1pPr algn="l" defTabSz="945032" rtl="0" eaLnBrk="1" latinLnBrk="0" hangingPunct="1">
              <a:lnSpc>
                <a:spcPct val="90000"/>
              </a:lnSpc>
              <a:spcBef>
                <a:spcPct val="0"/>
              </a:spcBef>
              <a:buNone/>
              <a:defRPr sz="4547" kern="1200">
                <a:solidFill>
                  <a:schemeClr val="tx1"/>
                </a:solidFill>
                <a:latin typeface="+mj-lt"/>
                <a:ea typeface="+mj-ea"/>
                <a:cs typeface="+mj-cs"/>
              </a:defRPr>
            </a:lvl1pPr>
          </a:lstStyle>
          <a:p>
            <a:pPr lvl="2"/>
            <a:r>
              <a:rPr lang="fr-FR" sz="2900" dirty="0">
                <a:solidFill>
                  <a:schemeClr val="bg1"/>
                </a:solidFill>
                <a:latin typeface="Arial" charset="0"/>
                <a:ea typeface="Arial" charset="0"/>
                <a:cs typeface="Arial" charset="0"/>
              </a:rPr>
              <a:t> </a:t>
            </a:r>
            <a:endParaRPr lang="en-GB" sz="2900" dirty="0">
              <a:solidFill>
                <a:schemeClr val="bg1"/>
              </a:solidFill>
              <a:latin typeface="Arial" charset="0"/>
              <a:ea typeface="Arial" charset="0"/>
              <a:cs typeface="Arial" charset="0"/>
            </a:endParaRPr>
          </a:p>
        </p:txBody>
      </p:sp>
      <p:sp>
        <p:nvSpPr>
          <p:cNvPr id="19" name="Rounded Rectangle 18"/>
          <p:cNvSpPr/>
          <p:nvPr/>
        </p:nvSpPr>
        <p:spPr>
          <a:xfrm>
            <a:off x="1392061" y="1651364"/>
            <a:ext cx="5820270" cy="4146557"/>
          </a:xfrm>
          <a:prstGeom prst="roundRect">
            <a:avLst/>
          </a:prstGeom>
          <a:solidFill>
            <a:srgbClr val="FFD04B"/>
          </a:solidFill>
          <a:ln>
            <a:solidFill>
              <a:schemeClr val="accent6">
                <a:lumMod val="50000"/>
              </a:schemeClr>
            </a:solidFill>
          </a:ln>
          <a:effectLst/>
        </p:spPr>
        <p:style>
          <a:lnRef idx="1">
            <a:schemeClr val="accent1"/>
          </a:lnRef>
          <a:fillRef idx="3">
            <a:schemeClr val="accent1"/>
          </a:fillRef>
          <a:effectRef idx="2">
            <a:schemeClr val="accent1"/>
          </a:effectRef>
          <a:fontRef idx="minor">
            <a:schemeClr val="lt1"/>
          </a:fontRef>
        </p:style>
        <p:txBody>
          <a:bodyPr lIns="73902" tIns="36951" rIns="73902" bIns="36951" rtlCol="0" anchor="ctr"/>
          <a:lstStyle/>
          <a:p>
            <a:pPr algn="ctr"/>
            <a:endParaRPr lang="en-GB"/>
          </a:p>
        </p:txBody>
      </p:sp>
      <p:sp>
        <p:nvSpPr>
          <p:cNvPr id="20" name="Rounded Rectangle 19"/>
          <p:cNvSpPr/>
          <p:nvPr/>
        </p:nvSpPr>
        <p:spPr>
          <a:xfrm>
            <a:off x="2207744" y="2337227"/>
            <a:ext cx="4085249" cy="2731644"/>
          </a:xfrm>
          <a:prstGeom prst="roundRect">
            <a:avLst/>
          </a:prstGeom>
          <a:solidFill>
            <a:srgbClr val="FFC000"/>
          </a:solidFill>
          <a:ln w="19050">
            <a:solidFill>
              <a:schemeClr val="accent6">
                <a:lumMod val="50000"/>
              </a:schemeClr>
            </a:solidFill>
            <a:prstDash val="dash"/>
          </a:ln>
          <a:effectLst/>
        </p:spPr>
        <p:style>
          <a:lnRef idx="1">
            <a:schemeClr val="accent1"/>
          </a:lnRef>
          <a:fillRef idx="3">
            <a:schemeClr val="accent1"/>
          </a:fillRef>
          <a:effectRef idx="2">
            <a:schemeClr val="accent1"/>
          </a:effectRef>
          <a:fontRef idx="minor">
            <a:schemeClr val="lt1"/>
          </a:fontRef>
        </p:style>
        <p:txBody>
          <a:bodyPr lIns="73902" tIns="36951" rIns="73902" bIns="36951" rtlCol="0" anchor="ctr"/>
          <a:lstStyle/>
          <a:p>
            <a:pPr algn="ctr"/>
            <a:endParaRPr lang="en-GB"/>
          </a:p>
        </p:txBody>
      </p:sp>
      <p:sp>
        <p:nvSpPr>
          <p:cNvPr id="21" name="Rounded Rectangle 20"/>
          <p:cNvSpPr/>
          <p:nvPr/>
        </p:nvSpPr>
        <p:spPr>
          <a:xfrm>
            <a:off x="2271514" y="2537850"/>
            <a:ext cx="1295303" cy="792098"/>
          </a:xfrm>
          <a:prstGeom prst="roundRect">
            <a:avLst/>
          </a:prstGeom>
          <a:solidFill>
            <a:srgbClr val="339966"/>
          </a:solidFill>
          <a:ln>
            <a:noFill/>
          </a:ln>
          <a:effectLst/>
        </p:spPr>
        <p:style>
          <a:lnRef idx="1">
            <a:schemeClr val="accent1"/>
          </a:lnRef>
          <a:fillRef idx="3">
            <a:schemeClr val="accent1"/>
          </a:fillRef>
          <a:effectRef idx="2">
            <a:schemeClr val="accent1"/>
          </a:effectRef>
          <a:fontRef idx="minor">
            <a:schemeClr val="lt1"/>
          </a:fontRef>
        </p:style>
        <p:txBody>
          <a:bodyPr lIns="73902" tIns="36951" rIns="73902" bIns="36951" rtlCol="0" anchor="ctr"/>
          <a:lstStyle/>
          <a:p>
            <a:pPr algn="ctr">
              <a:lnSpc>
                <a:spcPct val="110000"/>
              </a:lnSpc>
              <a:buClr>
                <a:srgbClr val="33ACE3"/>
              </a:buClr>
            </a:pPr>
            <a:r>
              <a:rPr lang="en-GB" sz="1100" b="1" dirty="0">
                <a:solidFill>
                  <a:schemeClr val="tx1"/>
                </a:solidFill>
              </a:rPr>
              <a:t>Reforms of research and innovation systems</a:t>
            </a:r>
          </a:p>
        </p:txBody>
      </p:sp>
      <p:sp>
        <p:nvSpPr>
          <p:cNvPr id="22" name="Rounded Rectangle 21"/>
          <p:cNvSpPr/>
          <p:nvPr/>
        </p:nvSpPr>
        <p:spPr>
          <a:xfrm>
            <a:off x="2350227" y="4170855"/>
            <a:ext cx="1295303" cy="792098"/>
          </a:xfrm>
          <a:prstGeom prst="roundRect">
            <a:avLst/>
          </a:prstGeom>
          <a:solidFill>
            <a:srgbClr val="339966"/>
          </a:solidFill>
          <a:ln>
            <a:noFill/>
          </a:ln>
          <a:effectLst/>
        </p:spPr>
        <p:style>
          <a:lnRef idx="1">
            <a:schemeClr val="accent1"/>
          </a:lnRef>
          <a:fillRef idx="3">
            <a:schemeClr val="accent1"/>
          </a:fillRef>
          <a:effectRef idx="2">
            <a:schemeClr val="accent1"/>
          </a:effectRef>
          <a:fontRef idx="minor">
            <a:schemeClr val="lt1"/>
          </a:fontRef>
        </p:style>
        <p:txBody>
          <a:bodyPr lIns="73902" tIns="36951" rIns="73902" bIns="36951" rtlCol="0" anchor="ctr"/>
          <a:lstStyle/>
          <a:p>
            <a:pPr algn="ctr">
              <a:lnSpc>
                <a:spcPct val="110000"/>
              </a:lnSpc>
              <a:buClr>
                <a:srgbClr val="33ACE3"/>
              </a:buClr>
            </a:pPr>
            <a:r>
              <a:rPr lang="en-GB" sz="1100" b="1" dirty="0">
                <a:solidFill>
                  <a:schemeClr val="tx1"/>
                </a:solidFill>
              </a:rPr>
              <a:t>Less developed and industrial transition regions</a:t>
            </a:r>
          </a:p>
        </p:txBody>
      </p:sp>
      <p:sp>
        <p:nvSpPr>
          <p:cNvPr id="23" name="Rounded Rectangle 22"/>
          <p:cNvSpPr/>
          <p:nvPr/>
        </p:nvSpPr>
        <p:spPr>
          <a:xfrm>
            <a:off x="4919738" y="2549251"/>
            <a:ext cx="1295303" cy="873248"/>
          </a:xfrm>
          <a:prstGeom prst="roundRect">
            <a:avLst/>
          </a:prstGeom>
          <a:solidFill>
            <a:srgbClr val="339966"/>
          </a:solidFill>
          <a:ln>
            <a:noFill/>
          </a:ln>
          <a:effectLst/>
        </p:spPr>
        <p:style>
          <a:lnRef idx="1">
            <a:schemeClr val="accent1"/>
          </a:lnRef>
          <a:fillRef idx="3">
            <a:schemeClr val="accent1"/>
          </a:fillRef>
          <a:effectRef idx="2">
            <a:schemeClr val="accent1"/>
          </a:effectRef>
          <a:fontRef idx="minor">
            <a:schemeClr val="lt1"/>
          </a:fontRef>
        </p:style>
        <p:txBody>
          <a:bodyPr lIns="73902" tIns="36951" rIns="73902" bIns="36951" rtlCol="0" anchor="ctr"/>
          <a:lstStyle/>
          <a:p>
            <a:pPr algn="ctr">
              <a:lnSpc>
                <a:spcPct val="110000"/>
              </a:lnSpc>
              <a:buClr>
                <a:srgbClr val="33ACE3"/>
              </a:buClr>
            </a:pPr>
            <a:r>
              <a:rPr lang="en-GB" sz="1100" b="1" dirty="0">
                <a:solidFill>
                  <a:schemeClr val="tx1"/>
                </a:solidFill>
              </a:rPr>
              <a:t>Innovation investments across regions</a:t>
            </a:r>
          </a:p>
        </p:txBody>
      </p:sp>
      <p:sp>
        <p:nvSpPr>
          <p:cNvPr id="24" name="Rounded Rectangle 23"/>
          <p:cNvSpPr/>
          <p:nvPr/>
        </p:nvSpPr>
        <p:spPr>
          <a:xfrm>
            <a:off x="4919738" y="4071769"/>
            <a:ext cx="1295303" cy="873249"/>
          </a:xfrm>
          <a:prstGeom prst="roundRect">
            <a:avLst/>
          </a:prstGeom>
          <a:solidFill>
            <a:srgbClr val="339966"/>
          </a:solidFill>
          <a:ln>
            <a:noFill/>
          </a:ln>
          <a:effectLst/>
        </p:spPr>
        <p:style>
          <a:lnRef idx="1">
            <a:schemeClr val="accent1"/>
          </a:lnRef>
          <a:fillRef idx="3">
            <a:schemeClr val="accent1"/>
          </a:fillRef>
          <a:effectRef idx="2">
            <a:schemeClr val="accent1"/>
          </a:effectRef>
          <a:fontRef idx="minor">
            <a:schemeClr val="lt1"/>
          </a:fontRef>
        </p:style>
        <p:txBody>
          <a:bodyPr lIns="73902" tIns="36951" rIns="73902" bIns="36951" rtlCol="0" anchor="ctr"/>
          <a:lstStyle/>
          <a:p>
            <a:pPr algn="ctr">
              <a:lnSpc>
                <a:spcPct val="110000"/>
              </a:lnSpc>
              <a:buClr>
                <a:srgbClr val="33ACE3"/>
              </a:buClr>
            </a:pPr>
            <a:r>
              <a:rPr lang="en-GB" sz="1100" b="1" dirty="0">
                <a:solidFill>
                  <a:schemeClr val="tx1"/>
                </a:solidFill>
              </a:rPr>
              <a:t>Synergies and complementarities between EU policies and instruments</a:t>
            </a:r>
          </a:p>
        </p:txBody>
      </p:sp>
      <p:sp>
        <p:nvSpPr>
          <p:cNvPr id="25" name="Rounded Rectangle 24"/>
          <p:cNvSpPr/>
          <p:nvPr/>
        </p:nvSpPr>
        <p:spPr>
          <a:xfrm>
            <a:off x="3555669" y="3422499"/>
            <a:ext cx="1389399" cy="561100"/>
          </a:xfrm>
          <a:prstGeom prst="roundRect">
            <a:avLst/>
          </a:prstGeom>
          <a:solidFill>
            <a:srgbClr val="093B37"/>
          </a:solidFill>
          <a:ln>
            <a:noFill/>
          </a:ln>
          <a:effectLst/>
        </p:spPr>
        <p:style>
          <a:lnRef idx="1">
            <a:schemeClr val="accent1"/>
          </a:lnRef>
          <a:fillRef idx="3">
            <a:schemeClr val="accent1"/>
          </a:fillRef>
          <a:effectRef idx="2">
            <a:schemeClr val="accent1"/>
          </a:effectRef>
          <a:fontRef idx="minor">
            <a:schemeClr val="lt1"/>
          </a:fontRef>
        </p:style>
        <p:txBody>
          <a:bodyPr lIns="73902" tIns="36951" rIns="73902" bIns="36951" rtlCol="0" anchor="ctr"/>
          <a:lstStyle/>
          <a:p>
            <a:pPr algn="ctr">
              <a:lnSpc>
                <a:spcPct val="110000"/>
              </a:lnSpc>
              <a:buClr>
                <a:srgbClr val="33ACE3"/>
              </a:buClr>
            </a:pPr>
            <a:r>
              <a:rPr lang="fr-FR" sz="1300" b="1" cap="small" dirty="0">
                <a:solidFill>
                  <a:schemeClr val="bg1"/>
                </a:solidFill>
              </a:rPr>
              <a:t>Smart </a:t>
            </a:r>
            <a:r>
              <a:rPr lang="fr-FR" sz="1300" b="1" cap="small" dirty="0" err="1">
                <a:solidFill>
                  <a:schemeClr val="bg1"/>
                </a:solidFill>
              </a:rPr>
              <a:t>Specialisation</a:t>
            </a:r>
            <a:endParaRPr lang="en-GB" sz="1300" b="1" cap="small" dirty="0" err="1">
              <a:solidFill>
                <a:schemeClr val="bg1"/>
              </a:solidFill>
            </a:endParaRPr>
          </a:p>
        </p:txBody>
      </p:sp>
      <p:sp>
        <p:nvSpPr>
          <p:cNvPr id="26" name="Rounded Rectangle 25"/>
          <p:cNvSpPr/>
          <p:nvPr/>
        </p:nvSpPr>
        <p:spPr>
          <a:xfrm>
            <a:off x="5364088" y="1805476"/>
            <a:ext cx="1295303" cy="417378"/>
          </a:xfrm>
          <a:prstGeom prst="roundRect">
            <a:avLst/>
          </a:prstGeom>
          <a:ln/>
        </p:spPr>
        <p:style>
          <a:lnRef idx="1">
            <a:schemeClr val="accent6"/>
          </a:lnRef>
          <a:fillRef idx="2">
            <a:schemeClr val="accent6"/>
          </a:fillRef>
          <a:effectRef idx="1">
            <a:schemeClr val="accent6"/>
          </a:effectRef>
          <a:fontRef idx="minor">
            <a:schemeClr val="dk1"/>
          </a:fontRef>
        </p:style>
        <p:txBody>
          <a:bodyPr lIns="73902" tIns="36951" rIns="73902" bIns="36951" rtlCol="0" anchor="ctr"/>
          <a:lstStyle/>
          <a:p>
            <a:pPr algn="ctr">
              <a:lnSpc>
                <a:spcPct val="110000"/>
              </a:lnSpc>
              <a:buClr>
                <a:srgbClr val="33ACE3"/>
              </a:buClr>
            </a:pPr>
            <a:r>
              <a:rPr lang="en-GB" sz="1100" b="1" dirty="0">
                <a:solidFill>
                  <a:schemeClr val="tx1"/>
                </a:solidFill>
              </a:rPr>
              <a:t>Globalisation</a:t>
            </a:r>
          </a:p>
        </p:txBody>
      </p:sp>
      <p:sp>
        <p:nvSpPr>
          <p:cNvPr id="27" name="Rounded Rectangle 26"/>
          <p:cNvSpPr/>
          <p:nvPr/>
        </p:nvSpPr>
        <p:spPr>
          <a:xfrm>
            <a:off x="3654544" y="1805612"/>
            <a:ext cx="1295303" cy="417378"/>
          </a:xfrm>
          <a:prstGeom prst="roundRect">
            <a:avLst/>
          </a:prstGeom>
          <a:ln/>
        </p:spPr>
        <p:style>
          <a:lnRef idx="1">
            <a:schemeClr val="accent6"/>
          </a:lnRef>
          <a:fillRef idx="2">
            <a:schemeClr val="accent6"/>
          </a:fillRef>
          <a:effectRef idx="1">
            <a:schemeClr val="accent6"/>
          </a:effectRef>
          <a:fontRef idx="minor">
            <a:schemeClr val="dk1"/>
          </a:fontRef>
        </p:style>
        <p:txBody>
          <a:bodyPr lIns="73902" tIns="36951" rIns="73902" bIns="36951" rtlCol="0" anchor="ctr"/>
          <a:lstStyle/>
          <a:p>
            <a:pPr algn="ctr">
              <a:lnSpc>
                <a:spcPct val="110000"/>
              </a:lnSpc>
              <a:buClr>
                <a:srgbClr val="33ACE3"/>
              </a:buClr>
            </a:pPr>
            <a:r>
              <a:rPr lang="en-GB" sz="1100" b="1" dirty="0">
                <a:solidFill>
                  <a:schemeClr val="tx1"/>
                </a:solidFill>
              </a:rPr>
              <a:t>Inclusive growth</a:t>
            </a:r>
          </a:p>
        </p:txBody>
      </p:sp>
      <p:sp>
        <p:nvSpPr>
          <p:cNvPr id="28" name="Rounded Rectangle 27"/>
          <p:cNvSpPr/>
          <p:nvPr/>
        </p:nvSpPr>
        <p:spPr>
          <a:xfrm>
            <a:off x="2120493" y="1805476"/>
            <a:ext cx="1295303" cy="417378"/>
          </a:xfrm>
          <a:prstGeom prst="roundRect">
            <a:avLst/>
          </a:prstGeom>
          <a:ln/>
        </p:spPr>
        <p:style>
          <a:lnRef idx="1">
            <a:schemeClr val="accent6"/>
          </a:lnRef>
          <a:fillRef idx="2">
            <a:schemeClr val="accent6"/>
          </a:fillRef>
          <a:effectRef idx="1">
            <a:schemeClr val="accent6"/>
          </a:effectRef>
          <a:fontRef idx="minor">
            <a:schemeClr val="dk1"/>
          </a:fontRef>
        </p:style>
        <p:txBody>
          <a:bodyPr lIns="73902" tIns="36951" rIns="73902" bIns="36951" rtlCol="0" anchor="ctr"/>
          <a:lstStyle/>
          <a:p>
            <a:pPr algn="ctr">
              <a:lnSpc>
                <a:spcPct val="110000"/>
              </a:lnSpc>
              <a:buClr>
                <a:srgbClr val="33ACE3"/>
              </a:buClr>
            </a:pPr>
            <a:r>
              <a:rPr lang="en-GB" sz="1100" b="1" dirty="0">
                <a:solidFill>
                  <a:schemeClr val="tx1"/>
                </a:solidFill>
              </a:rPr>
              <a:t>Industrial strategy</a:t>
            </a:r>
          </a:p>
        </p:txBody>
      </p:sp>
      <p:sp>
        <p:nvSpPr>
          <p:cNvPr id="29" name="Rounded Rectangle 28"/>
          <p:cNvSpPr/>
          <p:nvPr/>
        </p:nvSpPr>
        <p:spPr>
          <a:xfrm>
            <a:off x="1702576" y="5235368"/>
            <a:ext cx="1295303" cy="417378"/>
          </a:xfrm>
          <a:prstGeom prst="roundRect">
            <a:avLst/>
          </a:prstGeom>
          <a:ln/>
        </p:spPr>
        <p:style>
          <a:lnRef idx="1">
            <a:schemeClr val="accent6"/>
          </a:lnRef>
          <a:fillRef idx="2">
            <a:schemeClr val="accent6"/>
          </a:fillRef>
          <a:effectRef idx="1">
            <a:schemeClr val="accent6"/>
          </a:effectRef>
          <a:fontRef idx="minor">
            <a:schemeClr val="dk1"/>
          </a:fontRef>
        </p:style>
        <p:txBody>
          <a:bodyPr lIns="73902" tIns="36951" rIns="73902" bIns="36951" rtlCol="0" anchor="ctr"/>
          <a:lstStyle/>
          <a:p>
            <a:pPr algn="ctr">
              <a:lnSpc>
                <a:spcPct val="110000"/>
              </a:lnSpc>
              <a:buClr>
                <a:srgbClr val="33ACE3"/>
              </a:buClr>
            </a:pPr>
            <a:r>
              <a:rPr lang="en-GB" sz="1100" b="1" dirty="0">
                <a:solidFill>
                  <a:schemeClr val="tx1"/>
                </a:solidFill>
              </a:rPr>
              <a:t>European value chains</a:t>
            </a:r>
          </a:p>
        </p:txBody>
      </p:sp>
      <p:sp>
        <p:nvSpPr>
          <p:cNvPr id="30" name="Rounded Rectangle 29"/>
          <p:cNvSpPr/>
          <p:nvPr/>
        </p:nvSpPr>
        <p:spPr>
          <a:xfrm>
            <a:off x="3654544" y="5244441"/>
            <a:ext cx="1295303" cy="417378"/>
          </a:xfrm>
          <a:prstGeom prst="roundRect">
            <a:avLst/>
          </a:prstGeom>
          <a:ln/>
        </p:spPr>
        <p:style>
          <a:lnRef idx="1">
            <a:schemeClr val="accent6"/>
          </a:lnRef>
          <a:fillRef idx="2">
            <a:schemeClr val="accent6"/>
          </a:fillRef>
          <a:effectRef idx="1">
            <a:schemeClr val="accent6"/>
          </a:effectRef>
          <a:fontRef idx="minor">
            <a:schemeClr val="dk1"/>
          </a:fontRef>
        </p:style>
        <p:txBody>
          <a:bodyPr lIns="73902" tIns="36951" rIns="73902" bIns="36951" rtlCol="0" anchor="ctr"/>
          <a:lstStyle/>
          <a:p>
            <a:pPr algn="ctr">
              <a:lnSpc>
                <a:spcPct val="110000"/>
              </a:lnSpc>
              <a:buClr>
                <a:srgbClr val="33ACE3"/>
              </a:buClr>
            </a:pPr>
            <a:r>
              <a:rPr lang="en-GB" sz="1100" b="1" dirty="0">
                <a:solidFill>
                  <a:schemeClr val="tx1"/>
                </a:solidFill>
              </a:rPr>
              <a:t>Cohesion Policy pre- and post-2020</a:t>
            </a:r>
          </a:p>
        </p:txBody>
      </p:sp>
      <p:sp>
        <p:nvSpPr>
          <p:cNvPr id="31" name="Rounded Rectangle 30"/>
          <p:cNvSpPr/>
          <p:nvPr/>
        </p:nvSpPr>
        <p:spPr>
          <a:xfrm>
            <a:off x="5631501" y="5157191"/>
            <a:ext cx="1295303" cy="504627"/>
          </a:xfrm>
          <a:prstGeom prst="roundRect">
            <a:avLst/>
          </a:prstGeom>
          <a:ln/>
        </p:spPr>
        <p:style>
          <a:lnRef idx="1">
            <a:schemeClr val="accent6"/>
          </a:lnRef>
          <a:fillRef idx="2">
            <a:schemeClr val="accent6"/>
          </a:fillRef>
          <a:effectRef idx="1">
            <a:schemeClr val="accent6"/>
          </a:effectRef>
          <a:fontRef idx="minor">
            <a:schemeClr val="dk1"/>
          </a:fontRef>
        </p:style>
        <p:txBody>
          <a:bodyPr lIns="73902" tIns="36951" rIns="73902" bIns="36951" rtlCol="0" anchor="ctr"/>
          <a:lstStyle/>
          <a:p>
            <a:pPr algn="ctr">
              <a:lnSpc>
                <a:spcPct val="110000"/>
              </a:lnSpc>
              <a:buClr>
                <a:srgbClr val="33ACE3"/>
              </a:buClr>
            </a:pPr>
            <a:r>
              <a:rPr lang="en-GB" sz="1100" b="1" dirty="0">
                <a:solidFill>
                  <a:schemeClr val="tx1"/>
                </a:solidFill>
              </a:rPr>
              <a:t>Multi-annual Financial Framework</a:t>
            </a:r>
          </a:p>
        </p:txBody>
      </p:sp>
      <p:pic>
        <p:nvPicPr>
          <p:cNvPr id="3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26804" y="830408"/>
            <a:ext cx="2057707" cy="11837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949" y="2337227"/>
            <a:ext cx="2090544" cy="2739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28240" y="2513557"/>
            <a:ext cx="2797084" cy="22835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3" name="TextBox 32"/>
          <p:cNvSpPr txBox="1"/>
          <p:nvPr/>
        </p:nvSpPr>
        <p:spPr>
          <a:xfrm>
            <a:off x="7106819" y="2595345"/>
            <a:ext cx="1660594" cy="338554"/>
          </a:xfrm>
          <a:prstGeom prst="rect">
            <a:avLst/>
          </a:prstGeom>
          <a:noFill/>
        </p:spPr>
        <p:txBody>
          <a:bodyPr wrap="square" rtlCol="0">
            <a:spAutoFit/>
          </a:bodyPr>
          <a:lstStyle/>
          <a:p>
            <a:pPr algn="ctr"/>
            <a:r>
              <a:rPr lang="en-GB" sz="1600" b="0" dirty="0" smtClean="0">
                <a:solidFill>
                  <a:srgbClr val="0F5494"/>
                </a:solidFill>
              </a:rPr>
              <a:t>S3 Worldwide</a:t>
            </a:r>
            <a:endParaRPr lang="en-GB" sz="1600" b="0" dirty="0">
              <a:solidFill>
                <a:srgbClr val="0F5494"/>
              </a:solidFill>
            </a:endParaRPr>
          </a:p>
        </p:txBody>
      </p:sp>
      <p:sp>
        <p:nvSpPr>
          <p:cNvPr id="34" name="TextBox 33"/>
          <p:cNvSpPr txBox="1"/>
          <p:nvPr/>
        </p:nvSpPr>
        <p:spPr>
          <a:xfrm>
            <a:off x="14270" y="2344280"/>
            <a:ext cx="1020172" cy="338554"/>
          </a:xfrm>
          <a:prstGeom prst="rect">
            <a:avLst/>
          </a:prstGeom>
          <a:noFill/>
        </p:spPr>
        <p:txBody>
          <a:bodyPr wrap="square" rtlCol="0">
            <a:spAutoFit/>
          </a:bodyPr>
          <a:lstStyle/>
          <a:p>
            <a:pPr algn="ctr"/>
            <a:r>
              <a:rPr lang="en-GB" sz="1600" b="0" dirty="0" smtClean="0">
                <a:solidFill>
                  <a:schemeClr val="accent6">
                    <a:lumMod val="75000"/>
                  </a:schemeClr>
                </a:solidFill>
              </a:rPr>
              <a:t>S3 Europe</a:t>
            </a:r>
            <a:endParaRPr lang="en-GB" sz="1600" b="0" dirty="0">
              <a:solidFill>
                <a:schemeClr val="accent6">
                  <a:lumMod val="75000"/>
                </a:schemeClr>
              </a:solidFill>
            </a:endParaRPr>
          </a:p>
        </p:txBody>
      </p:sp>
    </p:spTree>
    <p:extLst>
      <p:ext uri="{BB962C8B-B14F-4D97-AF65-F5344CB8AC3E}">
        <p14:creationId xmlns:p14="http://schemas.microsoft.com/office/powerpoint/2010/main" val="37753076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fltVal val="0"/>
                                          </p:val>
                                        </p:tav>
                                        <p:tav tm="100000">
                                          <p:val>
                                            <p:strVal val="#ppt_w"/>
                                          </p:val>
                                        </p:tav>
                                      </p:tavLst>
                                    </p:anim>
                                    <p:anim calcmode="lin" valueType="num">
                                      <p:cBhvr>
                                        <p:cTn id="8" dur="1000" fill="hold"/>
                                        <p:tgtEl>
                                          <p:spTgt spid="1026"/>
                                        </p:tgtEl>
                                        <p:attrNameLst>
                                          <p:attrName>ppt_h</p:attrName>
                                        </p:attrNameLst>
                                      </p:cBhvr>
                                      <p:tavLst>
                                        <p:tav tm="0">
                                          <p:val>
                                            <p:fltVal val="0"/>
                                          </p:val>
                                        </p:tav>
                                        <p:tav tm="100000">
                                          <p:val>
                                            <p:strVal val="#ppt_h"/>
                                          </p:val>
                                        </p:tav>
                                      </p:tavLst>
                                    </p:anim>
                                    <p:anim calcmode="lin" valueType="num">
                                      <p:cBhvr>
                                        <p:cTn id="9" dur="1000" fill="hold"/>
                                        <p:tgtEl>
                                          <p:spTgt spid="1026"/>
                                        </p:tgtEl>
                                        <p:attrNameLst>
                                          <p:attrName>style.rotation</p:attrName>
                                        </p:attrNameLst>
                                      </p:cBhvr>
                                      <p:tavLst>
                                        <p:tav tm="0">
                                          <p:val>
                                            <p:fltVal val="90"/>
                                          </p:val>
                                        </p:tav>
                                        <p:tav tm="100000">
                                          <p:val>
                                            <p:fltVal val="0"/>
                                          </p:val>
                                        </p:tav>
                                      </p:tavLst>
                                    </p:anim>
                                    <p:animEffect transition="in" filter="fade">
                                      <p:cBhvr>
                                        <p:cTn id="10" dur="1000"/>
                                        <p:tgtEl>
                                          <p:spTgt spid="1026"/>
                                        </p:tgtEl>
                                      </p:cBhvr>
                                    </p:animEffect>
                                  </p:childTnLst>
                                </p:cTn>
                              </p:par>
                              <p:par>
                                <p:cTn id="11" presetID="31" presetClass="entr" presetSubtype="0" fill="hold" nodeType="withEffect">
                                  <p:stCondLst>
                                    <p:cond delay="0"/>
                                  </p:stCondLst>
                                  <p:childTnLst>
                                    <p:set>
                                      <p:cBhvr>
                                        <p:cTn id="12" dur="1" fill="hold">
                                          <p:stCondLst>
                                            <p:cond delay="0"/>
                                          </p:stCondLst>
                                        </p:cTn>
                                        <p:tgtEl>
                                          <p:spTgt spid="1027"/>
                                        </p:tgtEl>
                                        <p:attrNameLst>
                                          <p:attrName>style.visibility</p:attrName>
                                        </p:attrNameLst>
                                      </p:cBhvr>
                                      <p:to>
                                        <p:strVal val="visible"/>
                                      </p:to>
                                    </p:set>
                                    <p:anim calcmode="lin" valueType="num">
                                      <p:cBhvr>
                                        <p:cTn id="13" dur="1000" fill="hold"/>
                                        <p:tgtEl>
                                          <p:spTgt spid="1027"/>
                                        </p:tgtEl>
                                        <p:attrNameLst>
                                          <p:attrName>ppt_w</p:attrName>
                                        </p:attrNameLst>
                                      </p:cBhvr>
                                      <p:tavLst>
                                        <p:tav tm="0">
                                          <p:val>
                                            <p:fltVal val="0"/>
                                          </p:val>
                                        </p:tav>
                                        <p:tav tm="100000">
                                          <p:val>
                                            <p:strVal val="#ppt_w"/>
                                          </p:val>
                                        </p:tav>
                                      </p:tavLst>
                                    </p:anim>
                                    <p:anim calcmode="lin" valueType="num">
                                      <p:cBhvr>
                                        <p:cTn id="14" dur="1000" fill="hold"/>
                                        <p:tgtEl>
                                          <p:spTgt spid="1027"/>
                                        </p:tgtEl>
                                        <p:attrNameLst>
                                          <p:attrName>ppt_h</p:attrName>
                                        </p:attrNameLst>
                                      </p:cBhvr>
                                      <p:tavLst>
                                        <p:tav tm="0">
                                          <p:val>
                                            <p:fltVal val="0"/>
                                          </p:val>
                                        </p:tav>
                                        <p:tav tm="100000">
                                          <p:val>
                                            <p:strVal val="#ppt_h"/>
                                          </p:val>
                                        </p:tav>
                                      </p:tavLst>
                                    </p:anim>
                                    <p:anim calcmode="lin" valueType="num">
                                      <p:cBhvr>
                                        <p:cTn id="15" dur="1000" fill="hold"/>
                                        <p:tgtEl>
                                          <p:spTgt spid="1027"/>
                                        </p:tgtEl>
                                        <p:attrNameLst>
                                          <p:attrName>style.rotation</p:attrName>
                                        </p:attrNameLst>
                                      </p:cBhvr>
                                      <p:tavLst>
                                        <p:tav tm="0">
                                          <p:val>
                                            <p:fltVal val="90"/>
                                          </p:val>
                                        </p:tav>
                                        <p:tav tm="100000">
                                          <p:val>
                                            <p:fltVal val="0"/>
                                          </p:val>
                                        </p:tav>
                                      </p:tavLst>
                                    </p:anim>
                                    <p:animEffect transition="in" filter="fade">
                                      <p:cBhvr>
                                        <p:cTn id="16" dur="10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net1.cec.eu.int\JRC_NEW\JRC.B\JRC.B.3\Action - S3 Platform\1. Smart Specialisation Platform\48. JRC Enlargement and Integration (E&amp;I) Actions\Map_S3_BeyondEU_April-201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959768"/>
            <a:ext cx="8928992" cy="4911883"/>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a:spLocks noGrp="1"/>
          </p:cNvSpPr>
          <p:nvPr>
            <p:ph type="title"/>
          </p:nvPr>
        </p:nvSpPr>
        <p:spPr>
          <a:xfrm>
            <a:off x="179512" y="188640"/>
            <a:ext cx="8352979" cy="648072"/>
          </a:xfrm>
        </p:spPr>
        <p:txBody>
          <a:bodyPr/>
          <a:lstStyle/>
          <a:p>
            <a:pPr algn="l"/>
            <a:r>
              <a:rPr lang="de-DE" b="1" dirty="0" smtClean="0"/>
              <a:t>Status </a:t>
            </a:r>
            <a:r>
              <a:rPr lang="de-DE" b="1" dirty="0" err="1" smtClean="0"/>
              <a:t>vis</a:t>
            </a:r>
            <a:r>
              <a:rPr lang="de-DE" b="1" dirty="0" smtClean="0"/>
              <a:t>-a-</a:t>
            </a:r>
            <a:r>
              <a:rPr lang="de-DE" b="1" dirty="0" err="1" smtClean="0"/>
              <a:t>vis</a:t>
            </a:r>
            <a:r>
              <a:rPr lang="de-DE" b="1" dirty="0" smtClean="0"/>
              <a:t> </a:t>
            </a:r>
            <a:r>
              <a:rPr lang="de-DE" b="1" dirty="0" err="1" smtClean="0"/>
              <a:t>the</a:t>
            </a:r>
            <a:r>
              <a:rPr lang="de-DE" b="1" dirty="0" smtClean="0"/>
              <a:t> S3</a:t>
            </a:r>
            <a:endParaRPr lang="en-GB" b="1" dirty="0"/>
          </a:p>
        </p:txBody>
      </p:sp>
      <p:sp>
        <p:nvSpPr>
          <p:cNvPr id="2" name="Textfeld 1"/>
          <p:cNvSpPr txBox="1"/>
          <p:nvPr/>
        </p:nvSpPr>
        <p:spPr>
          <a:xfrm>
            <a:off x="179512" y="1171760"/>
            <a:ext cx="3672408" cy="830997"/>
          </a:xfrm>
          <a:prstGeom prst="rect">
            <a:avLst/>
          </a:prstGeom>
          <a:solidFill>
            <a:schemeClr val="bg1"/>
          </a:solidFill>
        </p:spPr>
        <p:txBody>
          <a:bodyPr wrap="square" rtlCol="0">
            <a:spAutoFit/>
          </a:bodyPr>
          <a:lstStyle/>
          <a:p>
            <a:r>
              <a:rPr lang="de-DE" sz="2400" b="0" dirty="0" smtClean="0">
                <a:solidFill>
                  <a:srgbClr val="00B0F0"/>
                </a:solidFill>
              </a:rPr>
              <a:t>EU:120 S3 </a:t>
            </a:r>
            <a:r>
              <a:rPr lang="de-DE" sz="2400" b="0" dirty="0" err="1" smtClean="0">
                <a:solidFill>
                  <a:srgbClr val="00B0F0"/>
                </a:solidFill>
              </a:rPr>
              <a:t>strategies</a:t>
            </a:r>
            <a:endParaRPr lang="de-DE" sz="2400" b="0" dirty="0" smtClean="0">
              <a:solidFill>
                <a:srgbClr val="00B0F0"/>
              </a:solidFill>
            </a:endParaRPr>
          </a:p>
          <a:p>
            <a:r>
              <a:rPr lang="de-DE" sz="2400" b="0" dirty="0">
                <a:solidFill>
                  <a:srgbClr val="00B0F0"/>
                </a:solidFill>
              </a:rPr>
              <a:t> </a:t>
            </a:r>
            <a:r>
              <a:rPr lang="de-DE" sz="2400" b="0" dirty="0" smtClean="0">
                <a:solidFill>
                  <a:srgbClr val="00B0F0"/>
                </a:solidFill>
              </a:rPr>
              <a:t>      93 Actions Plans</a:t>
            </a:r>
            <a:endParaRPr lang="de-DE" sz="2400" b="0" dirty="0">
              <a:solidFill>
                <a:srgbClr val="00B0F0"/>
              </a:solidFill>
            </a:endParaRPr>
          </a:p>
        </p:txBody>
      </p:sp>
      <p:sp>
        <p:nvSpPr>
          <p:cNvPr id="5" name="Flowchart: Connector 4"/>
          <p:cNvSpPr/>
          <p:nvPr/>
        </p:nvSpPr>
        <p:spPr>
          <a:xfrm>
            <a:off x="3581714" y="3789851"/>
            <a:ext cx="1656184" cy="1368152"/>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sz="1200" b="0" dirty="0">
              <a:solidFill>
                <a:srgbClr val="000000"/>
              </a:solidFill>
            </a:endParaRPr>
          </a:p>
        </p:txBody>
      </p:sp>
      <p:sp>
        <p:nvSpPr>
          <p:cNvPr id="6" name="Rectangle 5"/>
          <p:cNvSpPr/>
          <p:nvPr/>
        </p:nvSpPr>
        <p:spPr>
          <a:xfrm>
            <a:off x="179512" y="5863185"/>
            <a:ext cx="8640960" cy="923330"/>
          </a:xfrm>
          <a:prstGeom prst="rect">
            <a:avLst/>
          </a:prstGeom>
        </p:spPr>
        <p:txBody>
          <a:bodyPr wrap="square">
            <a:spAutoFit/>
          </a:bodyPr>
          <a:lstStyle/>
          <a:p>
            <a:r>
              <a:rPr lang="en-GB" dirty="0" smtClean="0">
                <a:solidFill>
                  <a:srgbClr val="FF0000"/>
                </a:solidFill>
              </a:rPr>
              <a:t>EUSAIR – large variety among the regions/countries regarding the Innovation Eco-Systems &amp; the S3 Process! </a:t>
            </a:r>
            <a:r>
              <a:rPr lang="en-GB" dirty="0" smtClean="0">
                <a:solidFill>
                  <a:schemeClr val="tx2"/>
                </a:solidFill>
              </a:rPr>
              <a:t>(NEAR: EU Engagement with the WB-Six Flagship Initiatives &amp; Action Plan with 57 Actions!        3˚enhanced support for socio-economic development!)</a:t>
            </a:r>
            <a:endParaRPr lang="en-GB" dirty="0">
              <a:solidFill>
                <a:schemeClr val="tx2"/>
              </a:solidFill>
            </a:endParaRPr>
          </a:p>
        </p:txBody>
      </p:sp>
      <p:sp>
        <p:nvSpPr>
          <p:cNvPr id="7" name="Right Arrow 6"/>
          <p:cNvSpPr/>
          <p:nvPr/>
        </p:nvSpPr>
        <p:spPr>
          <a:xfrm flipV="1">
            <a:off x="1871700" y="6561349"/>
            <a:ext cx="216024" cy="720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3724900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7556"/>
          <a:stretch/>
        </p:blipFill>
        <p:spPr bwMode="auto">
          <a:xfrm>
            <a:off x="107504" y="1052736"/>
            <a:ext cx="4707410" cy="41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179512" y="692696"/>
            <a:ext cx="4032448" cy="279628"/>
          </a:xfrm>
          <a:prstGeom prst="rect">
            <a:avLst/>
          </a:prstGeom>
          <a:noFill/>
        </p:spPr>
        <p:txBody>
          <a:bodyPr wrap="square" lIns="0" tIns="0" rIns="0" bIns="0" rtlCol="0">
            <a:spAutoFit/>
          </a:bodyPr>
          <a:lstStyle/>
          <a:p>
            <a:pPr algn="ctr" defTabSz="738319" fontAlgn="base">
              <a:lnSpc>
                <a:spcPct val="150000"/>
              </a:lnSpc>
              <a:spcBef>
                <a:spcPct val="0"/>
              </a:spcBef>
              <a:spcAft>
                <a:spcPct val="0"/>
              </a:spcAft>
              <a:buClr>
                <a:srgbClr val="3B83C1"/>
              </a:buClr>
            </a:pPr>
            <a:r>
              <a:rPr lang="en-GB" sz="1400" b="1" dirty="0">
                <a:solidFill>
                  <a:srgbClr val="093B37"/>
                </a:solidFill>
                <a:latin typeface="Verdana"/>
                <a:ea typeface="ＭＳ Ｐゴシック"/>
              </a:rPr>
              <a:t>Regional Innovation Scoreboard 2017</a:t>
            </a:r>
          </a:p>
        </p:txBody>
      </p:sp>
      <p:pic>
        <p:nvPicPr>
          <p:cNvPr id="9" name="Picture 8"/>
          <p:cNvPicPr/>
          <p:nvPr/>
        </p:nvPicPr>
        <p:blipFill>
          <a:blip r:embed="rId4">
            <a:extLst>
              <a:ext uri="{28A0092B-C50C-407E-A947-70E740481C1C}">
                <a14:useLocalDpi xmlns:a14="http://schemas.microsoft.com/office/drawing/2010/main" val="0"/>
              </a:ext>
            </a:extLst>
          </a:blip>
          <a:srcRect/>
          <a:stretch>
            <a:fillRect/>
          </a:stretch>
        </p:blipFill>
        <p:spPr bwMode="auto">
          <a:xfrm>
            <a:off x="4716016" y="1828920"/>
            <a:ext cx="4196288" cy="4896544"/>
          </a:xfrm>
          <a:prstGeom prst="rect">
            <a:avLst/>
          </a:prstGeom>
          <a:noFill/>
        </p:spPr>
      </p:pic>
      <p:sp>
        <p:nvSpPr>
          <p:cNvPr id="10" name="TextBox 9"/>
          <p:cNvSpPr txBox="1"/>
          <p:nvPr/>
        </p:nvSpPr>
        <p:spPr>
          <a:xfrm>
            <a:off x="4572000" y="1196752"/>
            <a:ext cx="4464496" cy="646331"/>
          </a:xfrm>
          <a:prstGeom prst="rect">
            <a:avLst/>
          </a:prstGeom>
          <a:noFill/>
        </p:spPr>
        <p:txBody>
          <a:bodyPr wrap="square" lIns="0" tIns="0" rIns="0" bIns="0" rtlCol="0">
            <a:spAutoFit/>
          </a:bodyPr>
          <a:lstStyle/>
          <a:p>
            <a:pPr algn="ctr" defTabSz="738319" fontAlgn="base">
              <a:lnSpc>
                <a:spcPct val="150000"/>
              </a:lnSpc>
              <a:spcBef>
                <a:spcPct val="0"/>
              </a:spcBef>
              <a:spcAft>
                <a:spcPct val="0"/>
              </a:spcAft>
              <a:buClr>
                <a:srgbClr val="3B83C1"/>
              </a:buClr>
            </a:pPr>
            <a:r>
              <a:rPr lang="en-GB" sz="1400" b="1" dirty="0" smtClean="0">
                <a:solidFill>
                  <a:srgbClr val="093B37"/>
                </a:solidFill>
                <a:latin typeface="Verdana"/>
                <a:ea typeface="ＭＳ Ｐゴシック"/>
              </a:rPr>
              <a:t>Participation in the Thematic S3 Platforms 2017</a:t>
            </a:r>
            <a:endParaRPr lang="en-GB" sz="1400" b="1" dirty="0">
              <a:solidFill>
                <a:srgbClr val="093B37"/>
              </a:solidFill>
              <a:latin typeface="Verdana"/>
              <a:ea typeface="ＭＳ Ｐゴシック"/>
            </a:endParaRPr>
          </a:p>
        </p:txBody>
      </p:sp>
      <p:sp>
        <p:nvSpPr>
          <p:cNvPr id="11" name="Flowchart: Connector 10"/>
          <p:cNvSpPr/>
          <p:nvPr/>
        </p:nvSpPr>
        <p:spPr>
          <a:xfrm>
            <a:off x="1764164" y="3789040"/>
            <a:ext cx="1727715" cy="1224136"/>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sz="1200" b="0" dirty="0">
              <a:solidFill>
                <a:srgbClr val="000000"/>
              </a:solidFill>
            </a:endParaRPr>
          </a:p>
        </p:txBody>
      </p:sp>
      <p:sp>
        <p:nvSpPr>
          <p:cNvPr id="12" name="Flowchart: Connector 11"/>
          <p:cNvSpPr/>
          <p:nvPr/>
        </p:nvSpPr>
        <p:spPr>
          <a:xfrm>
            <a:off x="6084168" y="4277192"/>
            <a:ext cx="1727715" cy="1224136"/>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sz="1200" b="0" dirty="0">
              <a:solidFill>
                <a:srgbClr val="000000"/>
              </a:solidFill>
            </a:endParaRPr>
          </a:p>
        </p:txBody>
      </p:sp>
      <p:sp>
        <p:nvSpPr>
          <p:cNvPr id="13" name="Rectangle 12"/>
          <p:cNvSpPr/>
          <p:nvPr/>
        </p:nvSpPr>
        <p:spPr>
          <a:xfrm>
            <a:off x="179512" y="5373216"/>
            <a:ext cx="1584652" cy="369332"/>
          </a:xfrm>
          <a:prstGeom prst="rect">
            <a:avLst/>
          </a:prstGeom>
        </p:spPr>
        <p:txBody>
          <a:bodyPr wrap="square">
            <a:spAutoFit/>
          </a:bodyPr>
          <a:lstStyle/>
          <a:p>
            <a:r>
              <a:rPr lang="en-GB" dirty="0" smtClean="0">
                <a:solidFill>
                  <a:srgbClr val="FF0000"/>
                </a:solidFill>
              </a:rPr>
              <a:t>EUSAIR area</a:t>
            </a:r>
            <a:endParaRPr lang="en-GB" dirty="0">
              <a:solidFill>
                <a:schemeClr val="tx2"/>
              </a:solidFill>
            </a:endParaRPr>
          </a:p>
        </p:txBody>
      </p:sp>
      <p:sp>
        <p:nvSpPr>
          <p:cNvPr id="14" name="Flowchart: Connector 13"/>
          <p:cNvSpPr/>
          <p:nvPr/>
        </p:nvSpPr>
        <p:spPr>
          <a:xfrm>
            <a:off x="1543786" y="5448708"/>
            <a:ext cx="648072" cy="218347"/>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sz="1200" b="0" dirty="0">
              <a:solidFill>
                <a:srgbClr val="000000"/>
              </a:solidFill>
            </a:endParaRPr>
          </a:p>
        </p:txBody>
      </p:sp>
    </p:spTree>
    <p:extLst>
      <p:ext uri="{BB962C8B-B14F-4D97-AF65-F5344CB8AC3E}">
        <p14:creationId xmlns:p14="http://schemas.microsoft.com/office/powerpoint/2010/main" val="18498127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hthoek 6"/>
          <p:cNvSpPr/>
          <p:nvPr/>
        </p:nvSpPr>
        <p:spPr>
          <a:xfrm>
            <a:off x="1" y="1458466"/>
            <a:ext cx="9143999" cy="4489167"/>
          </a:xfrm>
          <a:prstGeom prst="rect">
            <a:avLst/>
          </a:prstGeom>
          <a:solidFill>
            <a:srgbClr val="C1E3E8"/>
          </a:solidFill>
          <a:ln>
            <a:noFill/>
          </a:ln>
        </p:spPr>
        <p:style>
          <a:lnRef idx="2">
            <a:schemeClr val="accent1">
              <a:shade val="50000"/>
            </a:schemeClr>
          </a:lnRef>
          <a:fillRef idx="1">
            <a:schemeClr val="accent1"/>
          </a:fillRef>
          <a:effectRef idx="0">
            <a:schemeClr val="accent1"/>
          </a:effectRef>
          <a:fontRef idx="minor">
            <a:schemeClr val="lt1"/>
          </a:fontRef>
        </p:style>
        <p:txBody>
          <a:bodyPr lIns="73902" tIns="36951" rIns="73902" bIns="36951" rtlCol="0" anchor="ctr"/>
          <a:lstStyle/>
          <a:p>
            <a:pPr algn="ctr"/>
            <a:endParaRPr lang="nl-NL"/>
          </a:p>
        </p:txBody>
      </p:sp>
      <p:sp>
        <p:nvSpPr>
          <p:cNvPr id="8" name="Rechthoek 7"/>
          <p:cNvSpPr/>
          <p:nvPr/>
        </p:nvSpPr>
        <p:spPr>
          <a:xfrm>
            <a:off x="0" y="0"/>
            <a:ext cx="9144000" cy="1370832"/>
          </a:xfrm>
          <a:prstGeom prst="rect">
            <a:avLst/>
          </a:prstGeom>
          <a:solidFill>
            <a:srgbClr val="093B37"/>
          </a:solidFill>
          <a:ln>
            <a:noFill/>
          </a:ln>
        </p:spPr>
        <p:style>
          <a:lnRef idx="2">
            <a:schemeClr val="accent1">
              <a:shade val="50000"/>
            </a:schemeClr>
          </a:lnRef>
          <a:fillRef idx="1">
            <a:schemeClr val="accent1"/>
          </a:fillRef>
          <a:effectRef idx="0">
            <a:schemeClr val="accent1"/>
          </a:effectRef>
          <a:fontRef idx="minor">
            <a:schemeClr val="lt1"/>
          </a:fontRef>
        </p:style>
        <p:txBody>
          <a:bodyPr lIns="73902" tIns="36951" rIns="73902" bIns="36951" rtlCol="0" anchor="ctr"/>
          <a:lstStyle/>
          <a:p>
            <a:pPr algn="ctr"/>
            <a:endParaRPr lang="nl-NL">
              <a:solidFill>
                <a:schemeClr val="accent1">
                  <a:lumMod val="50000"/>
                </a:schemeClr>
              </a:solidFill>
            </a:endParaRPr>
          </a:p>
        </p:txBody>
      </p:sp>
      <p:sp>
        <p:nvSpPr>
          <p:cNvPr id="2" name="Title 1"/>
          <p:cNvSpPr txBox="1">
            <a:spLocks/>
          </p:cNvSpPr>
          <p:nvPr/>
        </p:nvSpPr>
        <p:spPr>
          <a:xfrm>
            <a:off x="1" y="685213"/>
            <a:ext cx="9143999" cy="527772"/>
          </a:xfrm>
          <a:prstGeom prst="rect">
            <a:avLst/>
          </a:prstGeom>
        </p:spPr>
        <p:txBody>
          <a:bodyPr lIns="73902" tIns="36951" rIns="73902" bIns="36951"/>
          <a:lstStyle>
            <a:lvl1pPr algn="l" defTabSz="945032" rtl="0" eaLnBrk="1" latinLnBrk="0" hangingPunct="1">
              <a:lnSpc>
                <a:spcPct val="90000"/>
              </a:lnSpc>
              <a:spcBef>
                <a:spcPct val="0"/>
              </a:spcBef>
              <a:buNone/>
              <a:defRPr sz="4547" kern="1200">
                <a:solidFill>
                  <a:schemeClr val="tx1"/>
                </a:solidFill>
                <a:latin typeface="+mj-lt"/>
                <a:ea typeface="+mj-ea"/>
                <a:cs typeface="+mj-cs"/>
              </a:defRPr>
            </a:lvl1pPr>
          </a:lstStyle>
          <a:p>
            <a:pPr lvl="2"/>
            <a:endParaRPr lang="en-GB" sz="2900" dirty="0">
              <a:solidFill>
                <a:schemeClr val="bg1"/>
              </a:solidFill>
              <a:latin typeface="Arial" charset="0"/>
              <a:ea typeface="Arial" charset="0"/>
              <a:cs typeface="Arial" charset="0"/>
            </a:endParaRPr>
          </a:p>
        </p:txBody>
      </p:sp>
      <p:sp>
        <p:nvSpPr>
          <p:cNvPr id="12" name="Title 1"/>
          <p:cNvSpPr txBox="1">
            <a:spLocks/>
          </p:cNvSpPr>
          <p:nvPr/>
        </p:nvSpPr>
        <p:spPr>
          <a:xfrm>
            <a:off x="-269803" y="321722"/>
            <a:ext cx="9143999" cy="527772"/>
          </a:xfrm>
          <a:prstGeom prst="rect">
            <a:avLst/>
          </a:prstGeom>
        </p:spPr>
        <p:txBody>
          <a:bodyPr lIns="73902" tIns="36951" rIns="73902" bIns="36951"/>
          <a:lstStyle>
            <a:lvl1pPr algn="l" defTabSz="945032" rtl="0" eaLnBrk="1" latinLnBrk="0" hangingPunct="1">
              <a:lnSpc>
                <a:spcPct val="90000"/>
              </a:lnSpc>
              <a:spcBef>
                <a:spcPct val="0"/>
              </a:spcBef>
              <a:buNone/>
              <a:defRPr sz="4547" kern="1200">
                <a:solidFill>
                  <a:schemeClr val="tx1"/>
                </a:solidFill>
                <a:latin typeface="+mj-lt"/>
                <a:ea typeface="+mj-ea"/>
                <a:cs typeface="+mj-cs"/>
              </a:defRPr>
            </a:lvl1pPr>
          </a:lstStyle>
          <a:p>
            <a:pPr marL="349142" lvl="2" algn="ctr"/>
            <a:r>
              <a:rPr lang="en-GB" sz="2200" b="1" dirty="0">
                <a:solidFill>
                  <a:schemeClr val="bg1"/>
                </a:solidFill>
                <a:latin typeface="Verdana"/>
                <a:ea typeface="Arial" charset="0"/>
                <a:cs typeface="Verdana"/>
              </a:rPr>
              <a:t>The Thematic Smart Specialisation Platforms, a key vehicle for the implementation of  Smart Specialisation</a:t>
            </a:r>
          </a:p>
        </p:txBody>
      </p:sp>
      <p:sp>
        <p:nvSpPr>
          <p:cNvPr id="13" name="Rectangle 12"/>
          <p:cNvSpPr/>
          <p:nvPr/>
        </p:nvSpPr>
        <p:spPr>
          <a:xfrm>
            <a:off x="-1" y="1468089"/>
            <a:ext cx="9144001" cy="320845"/>
          </a:xfrm>
          <a:prstGeom prst="rect">
            <a:avLst/>
          </a:prstGeom>
          <a:solidFill>
            <a:srgbClr val="20D2C5"/>
          </a:solidFill>
          <a:ln>
            <a:noFill/>
          </a:ln>
        </p:spPr>
        <p:txBody>
          <a:bodyPr wrap="square" lIns="73902" tIns="36951" rIns="73902" bIns="36951">
            <a:spAutoFit/>
          </a:bodyPr>
          <a:lstStyle/>
          <a:p>
            <a:pPr algn="ctr"/>
            <a:r>
              <a:rPr lang="en-GB" sz="1600" b="1" dirty="0">
                <a:solidFill>
                  <a:srgbClr val="093B37"/>
                </a:solidFill>
                <a:latin typeface="Verdana" panose="020B0604030504040204" pitchFamily="34" charset="0"/>
                <a:ea typeface="Verdana" panose="020B0604030504040204" pitchFamily="34" charset="0"/>
                <a:cs typeface="Verdana" panose="020B0604030504040204" pitchFamily="34" charset="0"/>
              </a:rPr>
              <a:t>Three Thematic Platforms</a:t>
            </a:r>
          </a:p>
        </p:txBody>
      </p:sp>
      <p:graphicFrame>
        <p:nvGraphicFramePr>
          <p:cNvPr id="20" name="Chart 19"/>
          <p:cNvGraphicFramePr/>
          <p:nvPr>
            <p:extLst>
              <p:ext uri="{D42A27DB-BD31-4B8C-83A1-F6EECF244321}">
                <p14:modId xmlns:p14="http://schemas.microsoft.com/office/powerpoint/2010/main" val="3471921518"/>
              </p:ext>
            </p:extLst>
          </p:nvPr>
        </p:nvGraphicFramePr>
        <p:xfrm>
          <a:off x="195392" y="2325519"/>
          <a:ext cx="3641010" cy="3017217"/>
        </p:xfrm>
        <a:graphic>
          <a:graphicData uri="http://schemas.openxmlformats.org/drawingml/2006/chart">
            <c:chart xmlns:c="http://schemas.openxmlformats.org/drawingml/2006/chart" xmlns:r="http://schemas.openxmlformats.org/officeDocument/2006/relationships" r:id="rId3"/>
          </a:graphicData>
        </a:graphic>
      </p:graphicFrame>
      <p:sp>
        <p:nvSpPr>
          <p:cNvPr id="21" name="Content Placeholder 2"/>
          <p:cNvSpPr txBox="1">
            <a:spLocks/>
          </p:cNvSpPr>
          <p:nvPr/>
        </p:nvSpPr>
        <p:spPr>
          <a:xfrm>
            <a:off x="3866174" y="1916928"/>
            <a:ext cx="4990779" cy="568320"/>
          </a:xfrm>
          <a:prstGeom prst="rect">
            <a:avLst/>
          </a:prstGeom>
        </p:spPr>
        <p:txBody>
          <a:bodyPr lIns="73902" tIns="36951" rIns="73902" bIns="36951"/>
          <a:lstStyle>
            <a:lvl1pPr marL="236258" indent="-236258" algn="l" defTabSz="945032" rtl="0" eaLnBrk="1" latinLnBrk="0" hangingPunct="1">
              <a:lnSpc>
                <a:spcPct val="90000"/>
              </a:lnSpc>
              <a:spcBef>
                <a:spcPts val="1034"/>
              </a:spcBef>
              <a:buFont typeface="Arial"/>
              <a:buChar char="•"/>
              <a:defRPr sz="2894" kern="1200">
                <a:solidFill>
                  <a:schemeClr val="tx1"/>
                </a:solidFill>
                <a:latin typeface="+mn-lt"/>
                <a:ea typeface="+mn-ea"/>
                <a:cs typeface="+mn-cs"/>
              </a:defRPr>
            </a:lvl1pPr>
            <a:lvl2pPr marL="708774" indent="-236258" algn="l" defTabSz="945032" rtl="0" eaLnBrk="1" latinLnBrk="0" hangingPunct="1">
              <a:lnSpc>
                <a:spcPct val="90000"/>
              </a:lnSpc>
              <a:spcBef>
                <a:spcPts val="517"/>
              </a:spcBef>
              <a:buFont typeface="Arial"/>
              <a:buChar char="•"/>
              <a:defRPr sz="2480" kern="1200">
                <a:solidFill>
                  <a:schemeClr val="tx1"/>
                </a:solidFill>
                <a:latin typeface="+mn-lt"/>
                <a:ea typeface="+mn-ea"/>
                <a:cs typeface="+mn-cs"/>
              </a:defRPr>
            </a:lvl2pPr>
            <a:lvl3pPr marL="1181291" indent="-236258" algn="l" defTabSz="945032" rtl="0" eaLnBrk="1" latinLnBrk="0" hangingPunct="1">
              <a:lnSpc>
                <a:spcPct val="90000"/>
              </a:lnSpc>
              <a:spcBef>
                <a:spcPts val="517"/>
              </a:spcBef>
              <a:buFont typeface="Arial"/>
              <a:buChar char="•"/>
              <a:defRPr sz="2067" kern="1200">
                <a:solidFill>
                  <a:schemeClr val="tx1"/>
                </a:solidFill>
                <a:latin typeface="+mn-lt"/>
                <a:ea typeface="+mn-ea"/>
                <a:cs typeface="+mn-cs"/>
              </a:defRPr>
            </a:lvl3pPr>
            <a:lvl4pPr marL="1653807" indent="-236258" algn="l" defTabSz="945032" rtl="0" eaLnBrk="1" latinLnBrk="0" hangingPunct="1">
              <a:lnSpc>
                <a:spcPct val="90000"/>
              </a:lnSpc>
              <a:spcBef>
                <a:spcPts val="517"/>
              </a:spcBef>
              <a:buFont typeface="Arial"/>
              <a:buChar char="•"/>
              <a:defRPr sz="1860" kern="1200">
                <a:solidFill>
                  <a:schemeClr val="tx1"/>
                </a:solidFill>
                <a:latin typeface="+mn-lt"/>
                <a:ea typeface="+mn-ea"/>
                <a:cs typeface="+mn-cs"/>
              </a:defRPr>
            </a:lvl4pPr>
            <a:lvl5pPr marL="2126323" indent="-236258" algn="l" defTabSz="945032" rtl="0" eaLnBrk="1" latinLnBrk="0" hangingPunct="1">
              <a:lnSpc>
                <a:spcPct val="90000"/>
              </a:lnSpc>
              <a:spcBef>
                <a:spcPts val="517"/>
              </a:spcBef>
              <a:buFont typeface="Arial"/>
              <a:buChar char="•"/>
              <a:defRPr sz="1860" kern="1200">
                <a:solidFill>
                  <a:schemeClr val="tx1"/>
                </a:solidFill>
                <a:latin typeface="+mn-lt"/>
                <a:ea typeface="+mn-ea"/>
                <a:cs typeface="+mn-cs"/>
              </a:defRPr>
            </a:lvl5pPr>
            <a:lvl6pPr marL="2598839" indent="-236258" algn="l" defTabSz="945032" rtl="0" eaLnBrk="1" latinLnBrk="0" hangingPunct="1">
              <a:lnSpc>
                <a:spcPct val="90000"/>
              </a:lnSpc>
              <a:spcBef>
                <a:spcPts val="517"/>
              </a:spcBef>
              <a:buFont typeface="Arial"/>
              <a:buChar char="•"/>
              <a:defRPr sz="1860" kern="1200">
                <a:solidFill>
                  <a:schemeClr val="tx1"/>
                </a:solidFill>
                <a:latin typeface="+mn-lt"/>
                <a:ea typeface="+mn-ea"/>
                <a:cs typeface="+mn-cs"/>
              </a:defRPr>
            </a:lvl6pPr>
            <a:lvl7pPr marL="3071355" indent="-236258" algn="l" defTabSz="945032" rtl="0" eaLnBrk="1" latinLnBrk="0" hangingPunct="1">
              <a:lnSpc>
                <a:spcPct val="90000"/>
              </a:lnSpc>
              <a:spcBef>
                <a:spcPts val="517"/>
              </a:spcBef>
              <a:buFont typeface="Arial"/>
              <a:buChar char="•"/>
              <a:defRPr sz="1860" kern="1200">
                <a:solidFill>
                  <a:schemeClr val="tx1"/>
                </a:solidFill>
                <a:latin typeface="+mn-lt"/>
                <a:ea typeface="+mn-ea"/>
                <a:cs typeface="+mn-cs"/>
              </a:defRPr>
            </a:lvl7pPr>
            <a:lvl8pPr marL="3543872" indent="-236258" algn="l" defTabSz="945032" rtl="0" eaLnBrk="1" latinLnBrk="0" hangingPunct="1">
              <a:lnSpc>
                <a:spcPct val="90000"/>
              </a:lnSpc>
              <a:spcBef>
                <a:spcPts val="517"/>
              </a:spcBef>
              <a:buFont typeface="Arial"/>
              <a:buChar char="•"/>
              <a:defRPr sz="1860" kern="1200">
                <a:solidFill>
                  <a:schemeClr val="tx1"/>
                </a:solidFill>
                <a:latin typeface="+mn-lt"/>
                <a:ea typeface="+mn-ea"/>
                <a:cs typeface="+mn-cs"/>
              </a:defRPr>
            </a:lvl8pPr>
            <a:lvl9pPr marL="4016388" indent="-236258" algn="l" defTabSz="945032" rtl="0" eaLnBrk="1" latinLnBrk="0" hangingPunct="1">
              <a:lnSpc>
                <a:spcPct val="90000"/>
              </a:lnSpc>
              <a:spcBef>
                <a:spcPts val="517"/>
              </a:spcBef>
              <a:buFont typeface="Arial"/>
              <a:buChar char="•"/>
              <a:defRPr sz="1860" kern="1200">
                <a:solidFill>
                  <a:schemeClr val="tx1"/>
                </a:solidFill>
                <a:latin typeface="+mn-lt"/>
                <a:ea typeface="+mn-ea"/>
                <a:cs typeface="+mn-cs"/>
              </a:defRPr>
            </a:lvl9pPr>
          </a:lstStyle>
          <a:p>
            <a:pPr marL="0" indent="0" algn="ctr">
              <a:buClr>
                <a:srgbClr val="093B37"/>
              </a:buClr>
              <a:buNone/>
            </a:pPr>
            <a:r>
              <a:rPr lang="fr-FR" sz="1300" b="1" dirty="0">
                <a:latin typeface="Verdana" panose="020B0604030504040204" pitchFamily="34" charset="0"/>
                <a:ea typeface="Verdana" panose="020B0604030504040204" pitchFamily="34" charset="0"/>
                <a:cs typeface="Verdana" panose="020B0604030504040204" pitchFamily="34" charset="0"/>
              </a:rPr>
              <a:t/>
            </a:r>
            <a:br>
              <a:rPr lang="fr-FR" sz="1300" b="1" dirty="0">
                <a:latin typeface="Verdana" panose="020B0604030504040204" pitchFamily="34" charset="0"/>
                <a:ea typeface="Verdana" panose="020B0604030504040204" pitchFamily="34" charset="0"/>
                <a:cs typeface="Verdana" panose="020B0604030504040204" pitchFamily="34" charset="0"/>
              </a:rPr>
            </a:br>
            <a:endParaRPr lang="fr-FR" sz="400" b="1" dirty="0">
              <a:latin typeface="Verdana" panose="020B0604030504040204" pitchFamily="34" charset="0"/>
              <a:ea typeface="Verdana" panose="020B0604030504040204" pitchFamily="34" charset="0"/>
              <a:cs typeface="Verdana" panose="020B0604030504040204" pitchFamily="34" charset="0"/>
            </a:endParaRPr>
          </a:p>
          <a:p>
            <a:pPr marL="0" indent="0" algn="just">
              <a:buClr>
                <a:srgbClr val="093B37"/>
              </a:buClr>
              <a:buNone/>
            </a:pPr>
            <a:endParaRPr lang="en-GB" sz="1500" dirty="0">
              <a:latin typeface="Verdana" panose="020B0604030504040204" pitchFamily="34" charset="0"/>
              <a:ea typeface="Verdana" panose="020B0604030504040204" pitchFamily="34" charset="0"/>
              <a:cs typeface="Verdana" panose="020B0604030504040204" pitchFamily="34" charset="0"/>
            </a:endParaRPr>
          </a:p>
          <a:p>
            <a:pPr marL="0" indent="0" algn="just">
              <a:buClr>
                <a:srgbClr val="093B37"/>
              </a:buClr>
              <a:buNone/>
            </a:pPr>
            <a:endParaRPr lang="fr-FR" sz="1500" b="1" dirty="0">
              <a:solidFill>
                <a:srgbClr val="093B37"/>
              </a:solidFill>
              <a:latin typeface="Verdana" panose="020B0604030504040204" pitchFamily="34" charset="0"/>
              <a:ea typeface="Verdana" panose="020B0604030504040204" pitchFamily="34" charset="0"/>
              <a:cs typeface="Verdana" panose="020B0604030504040204" pitchFamily="34" charset="0"/>
            </a:endParaRPr>
          </a:p>
        </p:txBody>
      </p:sp>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9429" y="3586090"/>
            <a:ext cx="1810664" cy="9890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69429" y="2119535"/>
            <a:ext cx="1810664" cy="11230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69429" y="4872245"/>
            <a:ext cx="1810664" cy="10227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Left-Right Arrow 2"/>
          <p:cNvSpPr/>
          <p:nvPr/>
        </p:nvSpPr>
        <p:spPr>
          <a:xfrm>
            <a:off x="4499992" y="2608160"/>
            <a:ext cx="1237739" cy="557723"/>
          </a:xfrm>
          <a:prstGeom prst="leftRightArrow">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73902" tIns="36951" rIns="73902" bIns="36951" rtlCol="0" anchor="ctr"/>
          <a:lstStyle/>
          <a:p>
            <a:pPr algn="ctr"/>
            <a:r>
              <a:rPr lang="fr-FR" b="1" dirty="0" smtClean="0">
                <a:solidFill>
                  <a:schemeClr val="tx1"/>
                </a:solidFill>
              </a:rPr>
              <a:t>Agro-</a:t>
            </a:r>
            <a:r>
              <a:rPr lang="fr-FR" b="1" dirty="0" err="1" smtClean="0">
                <a:solidFill>
                  <a:schemeClr val="tx1"/>
                </a:solidFill>
              </a:rPr>
              <a:t>food</a:t>
            </a:r>
            <a:endParaRPr lang="en-GB" b="1" dirty="0">
              <a:solidFill>
                <a:schemeClr val="tx1"/>
              </a:solidFill>
            </a:endParaRPr>
          </a:p>
        </p:txBody>
      </p:sp>
      <p:sp>
        <p:nvSpPr>
          <p:cNvPr id="23" name="Left-Right Arrow 22"/>
          <p:cNvSpPr/>
          <p:nvPr/>
        </p:nvSpPr>
        <p:spPr>
          <a:xfrm>
            <a:off x="4499993" y="3828523"/>
            <a:ext cx="1287214" cy="557723"/>
          </a:xfrm>
          <a:prstGeom prst="leftRightArrow">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73902" tIns="36951" rIns="73902" bIns="36951" rtlCol="0" anchor="ctr"/>
          <a:lstStyle/>
          <a:p>
            <a:pPr algn="ctr"/>
            <a:r>
              <a:rPr lang="fr-FR" b="1" dirty="0" err="1" smtClean="0">
                <a:solidFill>
                  <a:schemeClr val="tx1"/>
                </a:solidFill>
              </a:rPr>
              <a:t>Energy</a:t>
            </a:r>
            <a:endParaRPr lang="en-GB" b="1" dirty="0">
              <a:solidFill>
                <a:schemeClr val="tx1"/>
              </a:solidFill>
            </a:endParaRPr>
          </a:p>
        </p:txBody>
      </p:sp>
      <p:sp>
        <p:nvSpPr>
          <p:cNvPr id="24" name="Left-Right Arrow 23"/>
          <p:cNvSpPr/>
          <p:nvPr/>
        </p:nvSpPr>
        <p:spPr>
          <a:xfrm>
            <a:off x="4499993" y="4904325"/>
            <a:ext cx="1287214" cy="557723"/>
          </a:xfrm>
          <a:prstGeom prst="leftRightArrow">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lIns="73902" tIns="36951" rIns="73902" bIns="36951" rtlCol="0" anchor="ctr"/>
          <a:lstStyle/>
          <a:p>
            <a:pPr algn="ctr"/>
            <a:r>
              <a:rPr lang="fr-FR" b="1" dirty="0" err="1" smtClean="0">
                <a:solidFill>
                  <a:schemeClr val="tx1"/>
                </a:solidFill>
              </a:rPr>
              <a:t>Industry</a:t>
            </a:r>
            <a:endParaRPr lang="en-GB" b="1" dirty="0">
              <a:solidFill>
                <a:schemeClr val="tx1"/>
              </a:solidFill>
            </a:endParaRPr>
          </a:p>
        </p:txBody>
      </p:sp>
      <p:sp>
        <p:nvSpPr>
          <p:cNvPr id="4" name="TextBox 3"/>
          <p:cNvSpPr txBox="1"/>
          <p:nvPr/>
        </p:nvSpPr>
        <p:spPr>
          <a:xfrm>
            <a:off x="195392" y="5481087"/>
            <a:ext cx="960828" cy="161583"/>
          </a:xfrm>
          <a:prstGeom prst="rect">
            <a:avLst/>
          </a:prstGeom>
          <a:noFill/>
        </p:spPr>
        <p:txBody>
          <a:bodyPr wrap="square" lIns="0" tIns="0" rIns="0" bIns="0" rtlCol="0">
            <a:spAutoFit/>
          </a:bodyPr>
          <a:lstStyle/>
          <a:p>
            <a:pPr defTabSz="738319" fontAlgn="base">
              <a:lnSpc>
                <a:spcPct val="150000"/>
              </a:lnSpc>
              <a:spcBef>
                <a:spcPct val="0"/>
              </a:spcBef>
              <a:spcAft>
                <a:spcPct val="0"/>
              </a:spcAft>
              <a:buClr>
                <a:srgbClr val="3B83C1"/>
              </a:buClr>
            </a:pPr>
            <a:r>
              <a:rPr lang="fr-FR" sz="700" dirty="0">
                <a:solidFill>
                  <a:srgbClr val="093B37"/>
                </a:solidFill>
                <a:latin typeface="Verdana"/>
                <a:ea typeface="ＭＳ Ｐゴシック"/>
              </a:rPr>
              <a:t>Source: DG JRC</a:t>
            </a:r>
            <a:endParaRPr lang="en-GB" sz="700" dirty="0">
              <a:solidFill>
                <a:srgbClr val="093B37"/>
              </a:solidFill>
              <a:latin typeface="Verdana"/>
              <a:ea typeface="ＭＳ Ｐゴシック"/>
            </a:endParaRPr>
          </a:p>
        </p:txBody>
      </p:sp>
    </p:spTree>
    <p:extLst>
      <p:ext uri="{BB962C8B-B14F-4D97-AF65-F5344CB8AC3E}">
        <p14:creationId xmlns:p14="http://schemas.microsoft.com/office/powerpoint/2010/main" val="40098963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91"/>
          <p:cNvSpPr>
            <a:spLocks noChangeArrowheads="1"/>
          </p:cNvSpPr>
          <p:nvPr/>
        </p:nvSpPr>
        <p:spPr bwMode="auto">
          <a:xfrm>
            <a:off x="7681119" y="3798135"/>
            <a:ext cx="258763" cy="637382"/>
          </a:xfrm>
          <a:prstGeom prst="rect">
            <a:avLst/>
          </a:prstGeom>
          <a:solidFill>
            <a:srgbClr val="FFFFFF"/>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GB" sz="1200" b="0">
              <a:solidFill>
                <a:srgbClr val="0F5494"/>
              </a:solidFill>
            </a:endParaRPr>
          </a:p>
        </p:txBody>
      </p:sp>
      <p:sp>
        <p:nvSpPr>
          <p:cNvPr id="59" name="Rectangle 91"/>
          <p:cNvSpPr>
            <a:spLocks noChangeArrowheads="1"/>
          </p:cNvSpPr>
          <p:nvPr/>
        </p:nvSpPr>
        <p:spPr bwMode="auto">
          <a:xfrm>
            <a:off x="8027206" y="3795534"/>
            <a:ext cx="258763" cy="637382"/>
          </a:xfrm>
          <a:prstGeom prst="rect">
            <a:avLst/>
          </a:prstGeom>
          <a:solidFill>
            <a:srgbClr val="FFFFFF"/>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GB" sz="1200" b="0">
              <a:solidFill>
                <a:srgbClr val="0F5494"/>
              </a:solidFill>
            </a:endParaRPr>
          </a:p>
        </p:txBody>
      </p:sp>
      <p:sp>
        <p:nvSpPr>
          <p:cNvPr id="60" name="Rectangle 91"/>
          <p:cNvSpPr>
            <a:spLocks noChangeArrowheads="1"/>
          </p:cNvSpPr>
          <p:nvPr/>
        </p:nvSpPr>
        <p:spPr bwMode="auto">
          <a:xfrm>
            <a:off x="8385161" y="3795534"/>
            <a:ext cx="258763" cy="637382"/>
          </a:xfrm>
          <a:prstGeom prst="rect">
            <a:avLst/>
          </a:prstGeom>
          <a:solidFill>
            <a:srgbClr val="FFFFFF"/>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GB" sz="1200" b="0">
              <a:solidFill>
                <a:srgbClr val="0F5494"/>
              </a:solidFill>
            </a:endParaRPr>
          </a:p>
        </p:txBody>
      </p:sp>
      <p:sp>
        <p:nvSpPr>
          <p:cNvPr id="35" name="Freeform 46"/>
          <p:cNvSpPr>
            <a:spLocks noGrp="1"/>
          </p:cNvSpPr>
          <p:nvPr>
            <p:ph idx="1"/>
          </p:nvPr>
        </p:nvSpPr>
        <p:spPr bwMode="auto">
          <a:xfrm>
            <a:off x="1623818" y="5016072"/>
            <a:ext cx="6955702" cy="1341353"/>
          </a:xfrm>
          <a:custGeom>
            <a:avLst/>
            <a:gdLst>
              <a:gd name="T0" fmla="*/ 0 w 8512"/>
              <a:gd name="T1" fmla="*/ 1227 h 7360"/>
              <a:gd name="T2" fmla="*/ 1227 w 8512"/>
              <a:gd name="T3" fmla="*/ 0 h 7360"/>
              <a:gd name="T4" fmla="*/ 7286 w 8512"/>
              <a:gd name="T5" fmla="*/ 0 h 7360"/>
              <a:gd name="T6" fmla="*/ 8512 w 8512"/>
              <a:gd name="T7" fmla="*/ 1227 h 7360"/>
              <a:gd name="T8" fmla="*/ 8512 w 8512"/>
              <a:gd name="T9" fmla="*/ 6134 h 7360"/>
              <a:gd name="T10" fmla="*/ 7286 w 8512"/>
              <a:gd name="T11" fmla="*/ 7360 h 7360"/>
              <a:gd name="T12" fmla="*/ 1227 w 8512"/>
              <a:gd name="T13" fmla="*/ 7360 h 7360"/>
              <a:gd name="T14" fmla="*/ 0 w 8512"/>
              <a:gd name="T15" fmla="*/ 6134 h 7360"/>
              <a:gd name="T16" fmla="*/ 0 w 8512"/>
              <a:gd name="T17" fmla="*/ 1227 h 7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2" h="7360">
                <a:moveTo>
                  <a:pt x="0" y="1227"/>
                </a:moveTo>
                <a:cubicBezTo>
                  <a:pt x="0" y="550"/>
                  <a:pt x="550" y="0"/>
                  <a:pt x="1227" y="0"/>
                </a:cubicBezTo>
                <a:lnTo>
                  <a:pt x="7286" y="0"/>
                </a:lnTo>
                <a:cubicBezTo>
                  <a:pt x="7963" y="0"/>
                  <a:pt x="8512" y="550"/>
                  <a:pt x="8512" y="1227"/>
                </a:cubicBezTo>
                <a:lnTo>
                  <a:pt x="8512" y="6134"/>
                </a:lnTo>
                <a:cubicBezTo>
                  <a:pt x="8512" y="6811"/>
                  <a:pt x="7963" y="7360"/>
                  <a:pt x="7286" y="7360"/>
                </a:cubicBezTo>
                <a:lnTo>
                  <a:pt x="1227" y="7360"/>
                </a:lnTo>
                <a:cubicBezTo>
                  <a:pt x="550" y="7360"/>
                  <a:pt x="0" y="6811"/>
                  <a:pt x="0" y="6134"/>
                </a:cubicBezTo>
                <a:lnTo>
                  <a:pt x="0" y="1227"/>
                </a:lnTo>
                <a:close/>
              </a:path>
            </a:pathLst>
          </a:custGeom>
          <a:solidFill>
            <a:srgbClr val="558ED5"/>
          </a:solidFill>
          <a:ln w="0">
            <a:solidFill>
              <a:srgbClr val="000000"/>
            </a:solidFill>
            <a:prstDash val="solid"/>
            <a:round/>
            <a:headEnd/>
            <a:tailEnd/>
          </a:ln>
        </p:spPr>
        <p:txBody>
          <a:bodyPr vert="horz" wrap="square" lIns="91440" tIns="45720" rIns="91440" bIns="45720" numCol="1" anchor="t" anchorCtr="0" compatLnSpc="1">
            <a:prstTxWarp prst="textNoShape">
              <a:avLst/>
            </a:prstTxWarp>
            <a:normAutofit/>
          </a:bodyPr>
          <a:lstStyle/>
          <a:p>
            <a:pPr marL="0" indent="0" algn="ctr">
              <a:buNone/>
            </a:pPr>
            <a:endParaRPr lang="de-DE" sz="800" i="0" dirty="0" smtClean="0">
              <a:solidFill>
                <a:schemeClr val="bg1"/>
              </a:solidFill>
            </a:endParaRPr>
          </a:p>
          <a:p>
            <a:pPr marL="0" indent="0" algn="ctr">
              <a:buNone/>
            </a:pPr>
            <a:r>
              <a:rPr lang="de-DE" sz="2400" i="0" dirty="0" smtClean="0">
                <a:solidFill>
                  <a:schemeClr val="bg1"/>
                </a:solidFill>
              </a:rPr>
              <a:t>European Strategic Cluster </a:t>
            </a:r>
            <a:r>
              <a:rPr lang="de-DE" sz="2400" i="0" dirty="0" err="1" smtClean="0">
                <a:solidFill>
                  <a:schemeClr val="bg1"/>
                </a:solidFill>
              </a:rPr>
              <a:t>Partnerships</a:t>
            </a:r>
            <a:r>
              <a:rPr lang="de-DE" sz="2400" i="0" dirty="0" smtClean="0">
                <a:solidFill>
                  <a:schemeClr val="bg1"/>
                </a:solidFill>
              </a:rPr>
              <a:t> </a:t>
            </a:r>
          </a:p>
          <a:p>
            <a:pPr marL="0" indent="0" algn="ctr">
              <a:buNone/>
            </a:pPr>
            <a:r>
              <a:rPr lang="de-DE" sz="2400" i="0" dirty="0" err="1" smtClean="0">
                <a:solidFill>
                  <a:schemeClr val="bg1"/>
                </a:solidFill>
              </a:rPr>
              <a:t>for</a:t>
            </a:r>
            <a:r>
              <a:rPr lang="de-DE" sz="2400" i="0" dirty="0" smtClean="0">
                <a:solidFill>
                  <a:schemeClr val="bg1"/>
                </a:solidFill>
              </a:rPr>
              <a:t> Smart </a:t>
            </a:r>
            <a:r>
              <a:rPr lang="de-DE" sz="2400" i="0" dirty="0" err="1" smtClean="0">
                <a:solidFill>
                  <a:schemeClr val="bg1"/>
                </a:solidFill>
              </a:rPr>
              <a:t>Specialisation</a:t>
            </a:r>
            <a:r>
              <a:rPr lang="de-DE" sz="2400" i="0" dirty="0" smtClean="0">
                <a:solidFill>
                  <a:schemeClr val="bg1"/>
                </a:solidFill>
              </a:rPr>
              <a:t> Investment</a:t>
            </a:r>
            <a:endParaRPr lang="en-GB" sz="2400" i="0" dirty="0">
              <a:solidFill>
                <a:schemeClr val="bg1"/>
              </a:solidFill>
            </a:endParaRPr>
          </a:p>
        </p:txBody>
      </p:sp>
      <p:sp>
        <p:nvSpPr>
          <p:cNvPr id="42" name="Freeform 46"/>
          <p:cNvSpPr txBox="1">
            <a:spLocks/>
          </p:cNvSpPr>
          <p:nvPr/>
        </p:nvSpPr>
        <p:spPr bwMode="auto">
          <a:xfrm>
            <a:off x="1558840" y="1607689"/>
            <a:ext cx="6955702" cy="1389263"/>
          </a:xfrm>
          <a:custGeom>
            <a:avLst/>
            <a:gdLst>
              <a:gd name="T0" fmla="*/ 0 w 8512"/>
              <a:gd name="T1" fmla="*/ 1227 h 7360"/>
              <a:gd name="T2" fmla="*/ 1227 w 8512"/>
              <a:gd name="T3" fmla="*/ 0 h 7360"/>
              <a:gd name="T4" fmla="*/ 7286 w 8512"/>
              <a:gd name="T5" fmla="*/ 0 h 7360"/>
              <a:gd name="T6" fmla="*/ 8512 w 8512"/>
              <a:gd name="T7" fmla="*/ 1227 h 7360"/>
              <a:gd name="T8" fmla="*/ 8512 w 8512"/>
              <a:gd name="T9" fmla="*/ 6134 h 7360"/>
              <a:gd name="T10" fmla="*/ 7286 w 8512"/>
              <a:gd name="T11" fmla="*/ 7360 h 7360"/>
              <a:gd name="T12" fmla="*/ 1227 w 8512"/>
              <a:gd name="T13" fmla="*/ 7360 h 7360"/>
              <a:gd name="T14" fmla="*/ 0 w 8512"/>
              <a:gd name="T15" fmla="*/ 6134 h 7360"/>
              <a:gd name="T16" fmla="*/ 0 w 8512"/>
              <a:gd name="T17" fmla="*/ 1227 h 7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2" h="7360">
                <a:moveTo>
                  <a:pt x="0" y="1227"/>
                </a:moveTo>
                <a:cubicBezTo>
                  <a:pt x="0" y="550"/>
                  <a:pt x="550" y="0"/>
                  <a:pt x="1227" y="0"/>
                </a:cubicBezTo>
                <a:lnTo>
                  <a:pt x="7286" y="0"/>
                </a:lnTo>
                <a:cubicBezTo>
                  <a:pt x="7963" y="0"/>
                  <a:pt x="8512" y="550"/>
                  <a:pt x="8512" y="1227"/>
                </a:cubicBezTo>
                <a:lnTo>
                  <a:pt x="8512" y="6134"/>
                </a:lnTo>
                <a:cubicBezTo>
                  <a:pt x="8512" y="6811"/>
                  <a:pt x="7963" y="7360"/>
                  <a:pt x="7286" y="7360"/>
                </a:cubicBezTo>
                <a:lnTo>
                  <a:pt x="1227" y="7360"/>
                </a:lnTo>
                <a:cubicBezTo>
                  <a:pt x="550" y="7360"/>
                  <a:pt x="0" y="6811"/>
                  <a:pt x="0" y="6134"/>
                </a:cubicBezTo>
                <a:lnTo>
                  <a:pt x="0" y="1227"/>
                </a:lnTo>
                <a:close/>
              </a:path>
            </a:pathLst>
          </a:custGeom>
          <a:solidFill>
            <a:srgbClr val="558ED5"/>
          </a:solidFill>
          <a:ln w="0">
            <a:solidFill>
              <a:srgbClr val="00000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1" fontAlgn="base" hangingPunct="1">
              <a:spcBef>
                <a:spcPct val="20000"/>
              </a:spcBef>
              <a:spcAft>
                <a:spcPct val="0"/>
              </a:spcAft>
              <a:buClr>
                <a:srgbClr val="009FBA"/>
              </a:buClr>
              <a:buChar char="•"/>
              <a:defRPr sz="2000" b="1">
                <a:solidFill>
                  <a:srgbClr val="0F5494"/>
                </a:solidFill>
                <a:latin typeface="+mn-lt"/>
              </a:defRPr>
            </a:lvl2pPr>
            <a:lvl3pPr marL="1143000" indent="-228600" algn="l" rtl="0" eaLnBrk="1" fontAlgn="base" hangingPunct="1">
              <a:spcBef>
                <a:spcPct val="20000"/>
              </a:spcBef>
              <a:spcAft>
                <a:spcPct val="0"/>
              </a:spcAft>
              <a:defRPr sz="1400">
                <a:solidFill>
                  <a:srgbClr val="0F5494"/>
                </a:solidFill>
                <a:latin typeface="+mn-lt"/>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a:lstStyle>
          <a:p>
            <a:pPr marL="0" indent="0" algn="ctr">
              <a:buClr>
                <a:srgbClr val="FFFFFF"/>
              </a:buClr>
              <a:buFontTx/>
              <a:buNone/>
            </a:pPr>
            <a:endParaRPr lang="de-DE" sz="800" b="0" i="0" kern="0" dirty="0" smtClean="0">
              <a:solidFill>
                <a:srgbClr val="FFFFFF"/>
              </a:solidFill>
            </a:endParaRPr>
          </a:p>
          <a:p>
            <a:pPr marL="0" indent="0" algn="ctr">
              <a:buClr>
                <a:srgbClr val="FFFFFF"/>
              </a:buClr>
              <a:buFontTx/>
              <a:buNone/>
            </a:pPr>
            <a:r>
              <a:rPr lang="de-DE" b="0" i="0" kern="0" dirty="0" err="1" smtClean="0">
                <a:solidFill>
                  <a:srgbClr val="FFFFFF"/>
                </a:solidFill>
              </a:rPr>
              <a:t>Thematic</a:t>
            </a:r>
            <a:r>
              <a:rPr lang="de-DE" b="0" i="0" kern="0" dirty="0" smtClean="0">
                <a:solidFill>
                  <a:srgbClr val="FFFFFF"/>
                </a:solidFill>
              </a:rPr>
              <a:t> Smart </a:t>
            </a:r>
            <a:r>
              <a:rPr lang="de-DE" b="0" i="0" kern="0" dirty="0" err="1" smtClean="0">
                <a:solidFill>
                  <a:srgbClr val="FFFFFF"/>
                </a:solidFill>
              </a:rPr>
              <a:t>Specialisation</a:t>
            </a:r>
            <a:r>
              <a:rPr lang="de-DE" b="0" i="0" kern="0" dirty="0" smtClean="0">
                <a:solidFill>
                  <a:srgbClr val="FFFFFF"/>
                </a:solidFill>
              </a:rPr>
              <a:t> </a:t>
            </a:r>
            <a:r>
              <a:rPr lang="de-DE" b="0" i="0" kern="0" dirty="0" err="1" smtClean="0">
                <a:solidFill>
                  <a:srgbClr val="FFFFFF"/>
                </a:solidFill>
              </a:rPr>
              <a:t>Platforms</a:t>
            </a:r>
            <a:endParaRPr lang="en-GB" b="0" i="0" kern="0" dirty="0">
              <a:solidFill>
                <a:srgbClr val="FFFFFF"/>
              </a:solidFill>
            </a:endParaRPr>
          </a:p>
        </p:txBody>
      </p:sp>
      <p:sp>
        <p:nvSpPr>
          <p:cNvPr id="43" name="Rectangle 91"/>
          <p:cNvSpPr>
            <a:spLocks noChangeArrowheads="1"/>
          </p:cNvSpPr>
          <p:nvPr/>
        </p:nvSpPr>
        <p:spPr bwMode="auto">
          <a:xfrm>
            <a:off x="1662101" y="3816949"/>
            <a:ext cx="258763" cy="637382"/>
          </a:xfrm>
          <a:prstGeom prst="rect">
            <a:avLst/>
          </a:prstGeom>
          <a:solidFill>
            <a:srgbClr val="FFFFFF"/>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GB" sz="1200" b="0">
              <a:solidFill>
                <a:srgbClr val="0F5494"/>
              </a:solidFill>
            </a:endParaRPr>
          </a:p>
        </p:txBody>
      </p:sp>
      <p:sp>
        <p:nvSpPr>
          <p:cNvPr id="44" name="Rectangle 91"/>
          <p:cNvSpPr>
            <a:spLocks noChangeArrowheads="1"/>
          </p:cNvSpPr>
          <p:nvPr/>
        </p:nvSpPr>
        <p:spPr bwMode="auto">
          <a:xfrm>
            <a:off x="2008188" y="3814348"/>
            <a:ext cx="258763" cy="637382"/>
          </a:xfrm>
          <a:prstGeom prst="rect">
            <a:avLst/>
          </a:prstGeom>
          <a:solidFill>
            <a:srgbClr val="FFFFFF"/>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GB" sz="1200" b="0">
              <a:solidFill>
                <a:srgbClr val="0F5494"/>
              </a:solidFill>
            </a:endParaRPr>
          </a:p>
        </p:txBody>
      </p:sp>
      <p:sp>
        <p:nvSpPr>
          <p:cNvPr id="45" name="Rectangle 91"/>
          <p:cNvSpPr>
            <a:spLocks noChangeArrowheads="1"/>
          </p:cNvSpPr>
          <p:nvPr/>
        </p:nvSpPr>
        <p:spPr bwMode="auto">
          <a:xfrm>
            <a:off x="2366143" y="3814348"/>
            <a:ext cx="258763" cy="637382"/>
          </a:xfrm>
          <a:prstGeom prst="rect">
            <a:avLst/>
          </a:prstGeom>
          <a:solidFill>
            <a:srgbClr val="FFFFFF"/>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GB" sz="1200" b="0">
              <a:solidFill>
                <a:srgbClr val="0F5494"/>
              </a:solidFill>
            </a:endParaRPr>
          </a:p>
        </p:txBody>
      </p:sp>
      <p:sp>
        <p:nvSpPr>
          <p:cNvPr id="46" name="Rectangle 91"/>
          <p:cNvSpPr>
            <a:spLocks noChangeArrowheads="1"/>
          </p:cNvSpPr>
          <p:nvPr/>
        </p:nvSpPr>
        <p:spPr bwMode="auto">
          <a:xfrm>
            <a:off x="2771800" y="3819550"/>
            <a:ext cx="258763" cy="637382"/>
          </a:xfrm>
          <a:prstGeom prst="rect">
            <a:avLst/>
          </a:prstGeom>
          <a:solidFill>
            <a:srgbClr val="FFFFFF"/>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GB" sz="1200" b="0">
              <a:solidFill>
                <a:srgbClr val="0F5494"/>
              </a:solidFill>
            </a:endParaRPr>
          </a:p>
        </p:txBody>
      </p:sp>
      <p:sp>
        <p:nvSpPr>
          <p:cNvPr id="47" name="Rectangle 91"/>
          <p:cNvSpPr>
            <a:spLocks noChangeArrowheads="1"/>
          </p:cNvSpPr>
          <p:nvPr/>
        </p:nvSpPr>
        <p:spPr bwMode="auto">
          <a:xfrm>
            <a:off x="3117887" y="3816949"/>
            <a:ext cx="258763" cy="637382"/>
          </a:xfrm>
          <a:prstGeom prst="rect">
            <a:avLst/>
          </a:prstGeom>
          <a:solidFill>
            <a:srgbClr val="FFFFFF"/>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GB" sz="1200" b="0">
              <a:solidFill>
                <a:srgbClr val="0F5494"/>
              </a:solidFill>
            </a:endParaRPr>
          </a:p>
        </p:txBody>
      </p:sp>
      <p:sp>
        <p:nvSpPr>
          <p:cNvPr id="48" name="Rectangle 91"/>
          <p:cNvSpPr>
            <a:spLocks noChangeArrowheads="1"/>
          </p:cNvSpPr>
          <p:nvPr/>
        </p:nvSpPr>
        <p:spPr bwMode="auto">
          <a:xfrm>
            <a:off x="3475842" y="3816949"/>
            <a:ext cx="258763" cy="637382"/>
          </a:xfrm>
          <a:prstGeom prst="rect">
            <a:avLst/>
          </a:prstGeom>
          <a:solidFill>
            <a:srgbClr val="FFFFFF"/>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GB" sz="1200" b="0">
              <a:solidFill>
                <a:srgbClr val="0F5494"/>
              </a:solidFill>
            </a:endParaRPr>
          </a:p>
        </p:txBody>
      </p:sp>
      <p:sp>
        <p:nvSpPr>
          <p:cNvPr id="49" name="Rectangle 91"/>
          <p:cNvSpPr>
            <a:spLocks noChangeArrowheads="1"/>
          </p:cNvSpPr>
          <p:nvPr/>
        </p:nvSpPr>
        <p:spPr bwMode="auto">
          <a:xfrm>
            <a:off x="3851920" y="3815129"/>
            <a:ext cx="258763" cy="637382"/>
          </a:xfrm>
          <a:prstGeom prst="rect">
            <a:avLst/>
          </a:prstGeom>
          <a:solidFill>
            <a:srgbClr val="FFFFFF"/>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GB" sz="1200" b="0">
              <a:solidFill>
                <a:srgbClr val="0F5494"/>
              </a:solidFill>
            </a:endParaRPr>
          </a:p>
        </p:txBody>
      </p:sp>
      <p:sp>
        <p:nvSpPr>
          <p:cNvPr id="50" name="Rectangle 91"/>
          <p:cNvSpPr>
            <a:spLocks noChangeArrowheads="1"/>
          </p:cNvSpPr>
          <p:nvPr/>
        </p:nvSpPr>
        <p:spPr bwMode="auto">
          <a:xfrm>
            <a:off x="4198007" y="3812528"/>
            <a:ext cx="258763" cy="637382"/>
          </a:xfrm>
          <a:prstGeom prst="rect">
            <a:avLst/>
          </a:prstGeom>
          <a:solidFill>
            <a:srgbClr val="FFFFFF"/>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GB" sz="1200" b="0">
              <a:solidFill>
                <a:srgbClr val="0F5494"/>
              </a:solidFill>
            </a:endParaRPr>
          </a:p>
        </p:txBody>
      </p:sp>
      <p:sp>
        <p:nvSpPr>
          <p:cNvPr id="51" name="Rectangle 91"/>
          <p:cNvSpPr>
            <a:spLocks noChangeArrowheads="1"/>
          </p:cNvSpPr>
          <p:nvPr/>
        </p:nvSpPr>
        <p:spPr bwMode="auto">
          <a:xfrm>
            <a:off x="4699978" y="3812528"/>
            <a:ext cx="258763" cy="637382"/>
          </a:xfrm>
          <a:prstGeom prst="rect">
            <a:avLst/>
          </a:prstGeom>
          <a:solidFill>
            <a:schemeClr val="tx2">
              <a:lumMod val="60000"/>
              <a:lumOff val="40000"/>
              <a:alpha val="60000"/>
            </a:schemeClr>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GB" sz="1200" b="0">
              <a:solidFill>
                <a:srgbClr val="0F5494"/>
              </a:solidFill>
            </a:endParaRPr>
          </a:p>
        </p:txBody>
      </p:sp>
      <p:sp>
        <p:nvSpPr>
          <p:cNvPr id="52" name="Rectangle 91"/>
          <p:cNvSpPr>
            <a:spLocks noChangeArrowheads="1"/>
          </p:cNvSpPr>
          <p:nvPr/>
        </p:nvSpPr>
        <p:spPr bwMode="auto">
          <a:xfrm>
            <a:off x="5051070" y="3815129"/>
            <a:ext cx="258763" cy="637382"/>
          </a:xfrm>
          <a:prstGeom prst="rect">
            <a:avLst/>
          </a:prstGeom>
          <a:solidFill>
            <a:schemeClr val="tx2">
              <a:lumMod val="60000"/>
              <a:lumOff val="40000"/>
              <a:alpha val="50000"/>
            </a:schemeClr>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GB" sz="1200" b="0">
              <a:solidFill>
                <a:srgbClr val="0F5494"/>
              </a:solidFill>
            </a:endParaRPr>
          </a:p>
        </p:txBody>
      </p:sp>
      <p:sp>
        <p:nvSpPr>
          <p:cNvPr id="53" name="Rectangle 91"/>
          <p:cNvSpPr>
            <a:spLocks noChangeArrowheads="1"/>
          </p:cNvSpPr>
          <p:nvPr/>
        </p:nvSpPr>
        <p:spPr bwMode="auto">
          <a:xfrm>
            <a:off x="5397157" y="3812528"/>
            <a:ext cx="258763" cy="637382"/>
          </a:xfrm>
          <a:prstGeom prst="rect">
            <a:avLst/>
          </a:prstGeom>
          <a:solidFill>
            <a:schemeClr val="tx2">
              <a:lumMod val="60000"/>
              <a:lumOff val="40000"/>
              <a:alpha val="50000"/>
            </a:schemeClr>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GB" sz="1200" b="0">
              <a:solidFill>
                <a:srgbClr val="0F5494"/>
              </a:solidFill>
            </a:endParaRPr>
          </a:p>
        </p:txBody>
      </p:sp>
      <p:sp>
        <p:nvSpPr>
          <p:cNvPr id="54" name="Rectangle 91"/>
          <p:cNvSpPr>
            <a:spLocks noChangeArrowheads="1"/>
          </p:cNvSpPr>
          <p:nvPr/>
        </p:nvSpPr>
        <p:spPr bwMode="auto">
          <a:xfrm>
            <a:off x="6170916" y="3819793"/>
            <a:ext cx="258763" cy="637382"/>
          </a:xfrm>
          <a:prstGeom prst="rect">
            <a:avLst/>
          </a:prstGeom>
          <a:solidFill>
            <a:srgbClr val="FFFFFF"/>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GB" sz="1200" b="0">
              <a:solidFill>
                <a:srgbClr val="0F5494"/>
              </a:solidFill>
            </a:endParaRPr>
          </a:p>
        </p:txBody>
      </p:sp>
      <p:sp>
        <p:nvSpPr>
          <p:cNvPr id="55" name="Rectangle 91"/>
          <p:cNvSpPr>
            <a:spLocks noChangeArrowheads="1"/>
          </p:cNvSpPr>
          <p:nvPr/>
        </p:nvSpPr>
        <p:spPr bwMode="auto">
          <a:xfrm>
            <a:off x="6506923" y="3803601"/>
            <a:ext cx="258763" cy="660596"/>
          </a:xfrm>
          <a:prstGeom prst="rect">
            <a:avLst/>
          </a:prstGeom>
          <a:solidFill>
            <a:srgbClr val="FFFFFF"/>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GB" sz="1200" b="0">
              <a:solidFill>
                <a:srgbClr val="0F5494"/>
              </a:solidFill>
            </a:endParaRPr>
          </a:p>
        </p:txBody>
      </p:sp>
      <p:sp>
        <p:nvSpPr>
          <p:cNvPr id="56" name="Rectangle 91"/>
          <p:cNvSpPr>
            <a:spLocks noChangeArrowheads="1"/>
          </p:cNvSpPr>
          <p:nvPr/>
        </p:nvSpPr>
        <p:spPr bwMode="auto">
          <a:xfrm>
            <a:off x="6905144" y="3793735"/>
            <a:ext cx="258763" cy="637382"/>
          </a:xfrm>
          <a:prstGeom prst="rect">
            <a:avLst/>
          </a:prstGeom>
          <a:solidFill>
            <a:srgbClr val="FFFFFF"/>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GB" sz="1200" b="0">
              <a:solidFill>
                <a:srgbClr val="0F5494"/>
              </a:solidFill>
            </a:endParaRPr>
          </a:p>
        </p:txBody>
      </p:sp>
      <p:sp>
        <p:nvSpPr>
          <p:cNvPr id="57" name="Rectangle 91"/>
          <p:cNvSpPr>
            <a:spLocks noChangeArrowheads="1"/>
          </p:cNvSpPr>
          <p:nvPr/>
        </p:nvSpPr>
        <p:spPr bwMode="auto">
          <a:xfrm>
            <a:off x="7263099" y="3793735"/>
            <a:ext cx="258763" cy="637382"/>
          </a:xfrm>
          <a:prstGeom prst="rect">
            <a:avLst/>
          </a:prstGeom>
          <a:solidFill>
            <a:srgbClr val="FFFFFF"/>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GB" sz="1200" b="0">
              <a:solidFill>
                <a:srgbClr val="0F5494"/>
              </a:solidFill>
            </a:endParaRPr>
          </a:p>
        </p:txBody>
      </p:sp>
      <p:sp>
        <p:nvSpPr>
          <p:cNvPr id="61" name="TextBox 60"/>
          <p:cNvSpPr txBox="1"/>
          <p:nvPr/>
        </p:nvSpPr>
        <p:spPr>
          <a:xfrm>
            <a:off x="8716494" y="3877429"/>
            <a:ext cx="475469" cy="276999"/>
          </a:xfrm>
          <a:prstGeom prst="rect">
            <a:avLst/>
          </a:prstGeom>
          <a:noFill/>
        </p:spPr>
        <p:txBody>
          <a:bodyPr wrap="square" rtlCol="0">
            <a:spAutoFit/>
          </a:bodyPr>
          <a:lstStyle/>
          <a:p>
            <a:r>
              <a:rPr lang="en-GB" sz="1200" b="0" dirty="0" smtClean="0">
                <a:solidFill>
                  <a:srgbClr val="0F5494"/>
                </a:solidFill>
              </a:rPr>
              <a:t>…</a:t>
            </a:r>
            <a:endParaRPr lang="en-GB" sz="1200" b="0" dirty="0">
              <a:solidFill>
                <a:srgbClr val="0F5494"/>
              </a:solidFill>
            </a:endParaRPr>
          </a:p>
        </p:txBody>
      </p:sp>
      <p:sp>
        <p:nvSpPr>
          <p:cNvPr id="14" name="Down Arrow 13"/>
          <p:cNvSpPr/>
          <p:nvPr/>
        </p:nvSpPr>
        <p:spPr bwMode="auto">
          <a:xfrm>
            <a:off x="2077229" y="3459074"/>
            <a:ext cx="142387" cy="244929"/>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62" name="Down Arrow 61"/>
          <p:cNvSpPr/>
          <p:nvPr/>
        </p:nvSpPr>
        <p:spPr bwMode="auto">
          <a:xfrm>
            <a:off x="3165018" y="3453417"/>
            <a:ext cx="142387" cy="244929"/>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63" name="Down Arrow 62"/>
          <p:cNvSpPr/>
          <p:nvPr/>
        </p:nvSpPr>
        <p:spPr bwMode="auto">
          <a:xfrm>
            <a:off x="4219946" y="3484802"/>
            <a:ext cx="142387" cy="244929"/>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64" name="Down Arrow 63"/>
          <p:cNvSpPr/>
          <p:nvPr/>
        </p:nvSpPr>
        <p:spPr bwMode="auto">
          <a:xfrm>
            <a:off x="5441270" y="3472103"/>
            <a:ext cx="142387" cy="244929"/>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66" name="Down Arrow 65"/>
          <p:cNvSpPr/>
          <p:nvPr/>
        </p:nvSpPr>
        <p:spPr bwMode="auto">
          <a:xfrm rot="10800000">
            <a:off x="2093176" y="4597402"/>
            <a:ext cx="129383" cy="244931"/>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67" name="Down Arrow 66"/>
          <p:cNvSpPr/>
          <p:nvPr/>
        </p:nvSpPr>
        <p:spPr bwMode="auto">
          <a:xfrm rot="10800000">
            <a:off x="3124011" y="4607088"/>
            <a:ext cx="129383" cy="244931"/>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68" name="Down Arrow 67"/>
          <p:cNvSpPr/>
          <p:nvPr/>
        </p:nvSpPr>
        <p:spPr bwMode="auto">
          <a:xfrm rot="10800000">
            <a:off x="4276139" y="4607088"/>
            <a:ext cx="129383" cy="244931"/>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69" name="Down Arrow 68"/>
          <p:cNvSpPr/>
          <p:nvPr/>
        </p:nvSpPr>
        <p:spPr bwMode="auto">
          <a:xfrm rot="10800000">
            <a:off x="5428267" y="4607089"/>
            <a:ext cx="129383" cy="244931"/>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70" name="Down Arrow 69"/>
          <p:cNvSpPr/>
          <p:nvPr/>
        </p:nvSpPr>
        <p:spPr bwMode="auto">
          <a:xfrm rot="10800000">
            <a:off x="6977196" y="4607090"/>
            <a:ext cx="129383" cy="244931"/>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71" name="Down Arrow 70"/>
          <p:cNvSpPr/>
          <p:nvPr/>
        </p:nvSpPr>
        <p:spPr bwMode="auto">
          <a:xfrm rot="10800000">
            <a:off x="8091895" y="4607087"/>
            <a:ext cx="129383" cy="244931"/>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19" name="TextBox 18"/>
          <p:cNvSpPr txBox="1"/>
          <p:nvPr/>
        </p:nvSpPr>
        <p:spPr>
          <a:xfrm>
            <a:off x="2634892" y="3877429"/>
            <a:ext cx="1937108" cy="523220"/>
          </a:xfrm>
          <a:prstGeom prst="rect">
            <a:avLst/>
          </a:prstGeom>
          <a:solidFill>
            <a:schemeClr val="bg1"/>
          </a:solidFill>
        </p:spPr>
        <p:txBody>
          <a:bodyPr wrap="square" rtlCol="0">
            <a:spAutoFit/>
          </a:bodyPr>
          <a:lstStyle/>
          <a:p>
            <a:pPr algn="ctr"/>
            <a:r>
              <a:rPr lang="en-GB" sz="1400" dirty="0" smtClean="0">
                <a:solidFill>
                  <a:srgbClr val="FF0000"/>
                </a:solidFill>
              </a:rPr>
              <a:t>Joint actions and</a:t>
            </a:r>
          </a:p>
          <a:p>
            <a:pPr algn="ctr"/>
            <a:r>
              <a:rPr lang="en-GB" sz="1400" dirty="0" smtClean="0">
                <a:solidFill>
                  <a:srgbClr val="FF0000"/>
                </a:solidFill>
              </a:rPr>
              <a:t> investments</a:t>
            </a:r>
            <a:endParaRPr lang="en-GB" sz="1400" dirty="0">
              <a:solidFill>
                <a:srgbClr val="FF0000"/>
              </a:solidFill>
            </a:endParaRPr>
          </a:p>
        </p:txBody>
      </p:sp>
      <p:sp>
        <p:nvSpPr>
          <p:cNvPr id="72" name="TextBox 71"/>
          <p:cNvSpPr txBox="1"/>
          <p:nvPr/>
        </p:nvSpPr>
        <p:spPr>
          <a:xfrm>
            <a:off x="-92533" y="1985064"/>
            <a:ext cx="1660594" cy="646331"/>
          </a:xfrm>
          <a:prstGeom prst="rect">
            <a:avLst/>
          </a:prstGeom>
          <a:noFill/>
        </p:spPr>
        <p:txBody>
          <a:bodyPr wrap="square" rtlCol="0">
            <a:spAutoFit/>
          </a:bodyPr>
          <a:lstStyle/>
          <a:p>
            <a:pPr algn="ctr"/>
            <a:r>
              <a:rPr lang="en-GB" sz="1800" b="0" dirty="0" smtClean="0">
                <a:solidFill>
                  <a:srgbClr val="0F5494"/>
                </a:solidFill>
              </a:rPr>
              <a:t>Regional authorities</a:t>
            </a:r>
            <a:endParaRPr lang="en-GB" sz="1800" b="0" dirty="0">
              <a:solidFill>
                <a:srgbClr val="0F5494"/>
              </a:solidFill>
            </a:endParaRPr>
          </a:p>
        </p:txBody>
      </p:sp>
      <p:sp>
        <p:nvSpPr>
          <p:cNvPr id="73" name="TextBox 72"/>
          <p:cNvSpPr txBox="1"/>
          <p:nvPr/>
        </p:nvSpPr>
        <p:spPr>
          <a:xfrm>
            <a:off x="-41901" y="5263975"/>
            <a:ext cx="1726310" cy="646331"/>
          </a:xfrm>
          <a:prstGeom prst="rect">
            <a:avLst/>
          </a:prstGeom>
          <a:noFill/>
        </p:spPr>
        <p:txBody>
          <a:bodyPr wrap="square" rtlCol="0">
            <a:spAutoFit/>
          </a:bodyPr>
          <a:lstStyle/>
          <a:p>
            <a:pPr algn="ctr"/>
            <a:r>
              <a:rPr lang="en-GB" sz="1800" b="0" dirty="0" smtClean="0">
                <a:solidFill>
                  <a:srgbClr val="0F5494"/>
                </a:solidFill>
              </a:rPr>
              <a:t>Cluster organisations</a:t>
            </a:r>
            <a:endParaRPr lang="en-GB" sz="1800" b="0" dirty="0">
              <a:solidFill>
                <a:srgbClr val="0F5494"/>
              </a:solidFill>
            </a:endParaRPr>
          </a:p>
        </p:txBody>
      </p:sp>
      <p:sp>
        <p:nvSpPr>
          <p:cNvPr id="2" name="TextBox 1"/>
          <p:cNvSpPr txBox="1"/>
          <p:nvPr/>
        </p:nvSpPr>
        <p:spPr>
          <a:xfrm>
            <a:off x="1678184" y="3607268"/>
            <a:ext cx="292388" cy="874901"/>
          </a:xfrm>
          <a:prstGeom prst="rect">
            <a:avLst/>
          </a:prstGeom>
          <a:noFill/>
        </p:spPr>
        <p:txBody>
          <a:bodyPr vert="vert270" wrap="square" rtlCol="0">
            <a:spAutoFit/>
          </a:bodyPr>
          <a:lstStyle/>
          <a:p>
            <a:r>
              <a:rPr lang="de-DE" sz="700" b="0" dirty="0" smtClean="0">
                <a:solidFill>
                  <a:srgbClr val="0F5494"/>
                </a:solidFill>
              </a:rPr>
              <a:t>Value </a:t>
            </a:r>
            <a:r>
              <a:rPr lang="de-DE" sz="700" b="0" dirty="0" err="1" smtClean="0">
                <a:solidFill>
                  <a:srgbClr val="0F5494"/>
                </a:solidFill>
              </a:rPr>
              <a:t>chain</a:t>
            </a:r>
            <a:endParaRPr lang="en-GB" sz="700" b="0" dirty="0">
              <a:solidFill>
                <a:srgbClr val="0F5494"/>
              </a:solidFill>
            </a:endParaRPr>
          </a:p>
        </p:txBody>
      </p:sp>
      <p:sp>
        <p:nvSpPr>
          <p:cNvPr id="75" name="TextBox 74"/>
          <p:cNvSpPr txBox="1"/>
          <p:nvPr/>
        </p:nvSpPr>
        <p:spPr>
          <a:xfrm>
            <a:off x="2018175" y="3582031"/>
            <a:ext cx="292388" cy="874901"/>
          </a:xfrm>
          <a:prstGeom prst="rect">
            <a:avLst/>
          </a:prstGeom>
          <a:noFill/>
        </p:spPr>
        <p:txBody>
          <a:bodyPr vert="vert270" wrap="square" rtlCol="0">
            <a:spAutoFit/>
          </a:bodyPr>
          <a:lstStyle/>
          <a:p>
            <a:r>
              <a:rPr lang="de-DE" sz="700" b="0" dirty="0" smtClean="0">
                <a:solidFill>
                  <a:srgbClr val="0F5494"/>
                </a:solidFill>
              </a:rPr>
              <a:t>Value </a:t>
            </a:r>
            <a:r>
              <a:rPr lang="de-DE" sz="700" b="0" dirty="0" err="1" smtClean="0">
                <a:solidFill>
                  <a:srgbClr val="0F5494"/>
                </a:solidFill>
              </a:rPr>
              <a:t>chain</a:t>
            </a:r>
            <a:endParaRPr lang="en-GB" sz="700" b="0" dirty="0">
              <a:solidFill>
                <a:srgbClr val="0F5494"/>
              </a:solidFill>
            </a:endParaRPr>
          </a:p>
        </p:txBody>
      </p:sp>
      <p:sp>
        <p:nvSpPr>
          <p:cNvPr id="87" name="TextBox 86"/>
          <p:cNvSpPr txBox="1"/>
          <p:nvPr/>
        </p:nvSpPr>
        <p:spPr>
          <a:xfrm>
            <a:off x="2342504" y="3569111"/>
            <a:ext cx="292388" cy="874901"/>
          </a:xfrm>
          <a:prstGeom prst="rect">
            <a:avLst/>
          </a:prstGeom>
          <a:noFill/>
        </p:spPr>
        <p:txBody>
          <a:bodyPr vert="vert270" wrap="square" rtlCol="0">
            <a:spAutoFit/>
          </a:bodyPr>
          <a:lstStyle/>
          <a:p>
            <a:r>
              <a:rPr lang="de-DE" sz="700" b="0" dirty="0" smtClean="0">
                <a:solidFill>
                  <a:srgbClr val="0F5494"/>
                </a:solidFill>
              </a:rPr>
              <a:t>Value </a:t>
            </a:r>
            <a:r>
              <a:rPr lang="de-DE" sz="700" b="0" dirty="0" err="1" smtClean="0">
                <a:solidFill>
                  <a:srgbClr val="0F5494"/>
                </a:solidFill>
              </a:rPr>
              <a:t>chain</a:t>
            </a:r>
            <a:endParaRPr lang="en-GB" sz="700" b="0" dirty="0">
              <a:solidFill>
                <a:srgbClr val="0F5494"/>
              </a:solidFill>
            </a:endParaRPr>
          </a:p>
        </p:txBody>
      </p:sp>
      <p:sp>
        <p:nvSpPr>
          <p:cNvPr id="88" name="TextBox 87"/>
          <p:cNvSpPr txBox="1"/>
          <p:nvPr/>
        </p:nvSpPr>
        <p:spPr>
          <a:xfrm>
            <a:off x="6871680" y="3568934"/>
            <a:ext cx="292388" cy="874901"/>
          </a:xfrm>
          <a:prstGeom prst="rect">
            <a:avLst/>
          </a:prstGeom>
          <a:noFill/>
        </p:spPr>
        <p:txBody>
          <a:bodyPr vert="vert270" wrap="square" rtlCol="0">
            <a:spAutoFit/>
          </a:bodyPr>
          <a:lstStyle/>
          <a:p>
            <a:r>
              <a:rPr lang="de-DE" sz="700" b="0" dirty="0" smtClean="0">
                <a:solidFill>
                  <a:srgbClr val="0F5494"/>
                </a:solidFill>
              </a:rPr>
              <a:t>Value </a:t>
            </a:r>
            <a:r>
              <a:rPr lang="de-DE" sz="700" b="0" dirty="0" err="1" smtClean="0">
                <a:solidFill>
                  <a:srgbClr val="0F5494"/>
                </a:solidFill>
              </a:rPr>
              <a:t>chain</a:t>
            </a:r>
            <a:endParaRPr lang="en-GB" sz="700" b="0" dirty="0">
              <a:solidFill>
                <a:srgbClr val="0F5494"/>
              </a:solidFill>
            </a:endParaRPr>
          </a:p>
        </p:txBody>
      </p:sp>
      <p:sp>
        <p:nvSpPr>
          <p:cNvPr id="89" name="TextBox 88"/>
          <p:cNvSpPr txBox="1"/>
          <p:nvPr/>
        </p:nvSpPr>
        <p:spPr>
          <a:xfrm>
            <a:off x="7240588" y="3558817"/>
            <a:ext cx="292388" cy="874901"/>
          </a:xfrm>
          <a:prstGeom prst="rect">
            <a:avLst/>
          </a:prstGeom>
          <a:noFill/>
        </p:spPr>
        <p:txBody>
          <a:bodyPr vert="vert270" wrap="square" rtlCol="0">
            <a:spAutoFit/>
          </a:bodyPr>
          <a:lstStyle/>
          <a:p>
            <a:r>
              <a:rPr lang="de-DE" sz="700" b="0" dirty="0" smtClean="0">
                <a:solidFill>
                  <a:srgbClr val="0F5494"/>
                </a:solidFill>
              </a:rPr>
              <a:t>Value </a:t>
            </a:r>
            <a:r>
              <a:rPr lang="de-DE" sz="700" b="0" dirty="0" err="1" smtClean="0">
                <a:solidFill>
                  <a:srgbClr val="0F5494"/>
                </a:solidFill>
              </a:rPr>
              <a:t>chain</a:t>
            </a:r>
            <a:endParaRPr lang="en-GB" sz="700" b="0" dirty="0">
              <a:solidFill>
                <a:srgbClr val="0F5494"/>
              </a:solidFill>
            </a:endParaRPr>
          </a:p>
        </p:txBody>
      </p:sp>
      <p:sp>
        <p:nvSpPr>
          <p:cNvPr id="90" name="TextBox 89"/>
          <p:cNvSpPr txBox="1"/>
          <p:nvPr/>
        </p:nvSpPr>
        <p:spPr>
          <a:xfrm>
            <a:off x="7681119" y="3565544"/>
            <a:ext cx="292388" cy="874901"/>
          </a:xfrm>
          <a:prstGeom prst="rect">
            <a:avLst/>
          </a:prstGeom>
          <a:noFill/>
        </p:spPr>
        <p:txBody>
          <a:bodyPr vert="vert270" wrap="square" rtlCol="0">
            <a:spAutoFit/>
          </a:bodyPr>
          <a:lstStyle/>
          <a:p>
            <a:r>
              <a:rPr lang="de-DE" sz="700" b="0" dirty="0" smtClean="0">
                <a:solidFill>
                  <a:srgbClr val="0F5494"/>
                </a:solidFill>
              </a:rPr>
              <a:t>Value </a:t>
            </a:r>
            <a:r>
              <a:rPr lang="de-DE" sz="700" b="0" dirty="0" err="1" smtClean="0">
                <a:solidFill>
                  <a:srgbClr val="0F5494"/>
                </a:solidFill>
              </a:rPr>
              <a:t>chain</a:t>
            </a:r>
            <a:endParaRPr lang="en-GB" sz="700" b="0" dirty="0">
              <a:solidFill>
                <a:srgbClr val="0F5494"/>
              </a:solidFill>
            </a:endParaRPr>
          </a:p>
        </p:txBody>
      </p:sp>
      <p:sp>
        <p:nvSpPr>
          <p:cNvPr id="91" name="TextBox 90"/>
          <p:cNvSpPr txBox="1"/>
          <p:nvPr/>
        </p:nvSpPr>
        <p:spPr>
          <a:xfrm>
            <a:off x="8028780" y="3565544"/>
            <a:ext cx="292388" cy="874901"/>
          </a:xfrm>
          <a:prstGeom prst="rect">
            <a:avLst/>
          </a:prstGeom>
          <a:noFill/>
        </p:spPr>
        <p:txBody>
          <a:bodyPr vert="vert270" wrap="square" rtlCol="0">
            <a:spAutoFit/>
          </a:bodyPr>
          <a:lstStyle/>
          <a:p>
            <a:r>
              <a:rPr lang="de-DE" sz="700" b="0" dirty="0" smtClean="0">
                <a:solidFill>
                  <a:srgbClr val="0F5494"/>
                </a:solidFill>
              </a:rPr>
              <a:t>Value </a:t>
            </a:r>
            <a:r>
              <a:rPr lang="de-DE" sz="700" b="0" dirty="0" err="1" smtClean="0">
                <a:solidFill>
                  <a:srgbClr val="0F5494"/>
                </a:solidFill>
              </a:rPr>
              <a:t>chain</a:t>
            </a:r>
            <a:endParaRPr lang="en-GB" sz="700" b="0" dirty="0">
              <a:solidFill>
                <a:srgbClr val="0F5494"/>
              </a:solidFill>
            </a:endParaRPr>
          </a:p>
        </p:txBody>
      </p:sp>
      <p:sp>
        <p:nvSpPr>
          <p:cNvPr id="92" name="TextBox 91"/>
          <p:cNvSpPr txBox="1"/>
          <p:nvPr/>
        </p:nvSpPr>
        <p:spPr>
          <a:xfrm>
            <a:off x="8368348" y="3552348"/>
            <a:ext cx="292388" cy="874901"/>
          </a:xfrm>
          <a:prstGeom prst="rect">
            <a:avLst/>
          </a:prstGeom>
          <a:noFill/>
        </p:spPr>
        <p:txBody>
          <a:bodyPr vert="vert270" wrap="square" rtlCol="0">
            <a:spAutoFit/>
          </a:bodyPr>
          <a:lstStyle/>
          <a:p>
            <a:r>
              <a:rPr lang="de-DE" sz="700" b="0" dirty="0" smtClean="0">
                <a:solidFill>
                  <a:srgbClr val="0F5494"/>
                </a:solidFill>
              </a:rPr>
              <a:t>Value </a:t>
            </a:r>
            <a:r>
              <a:rPr lang="de-DE" sz="700" b="0" dirty="0" err="1" smtClean="0">
                <a:solidFill>
                  <a:srgbClr val="0F5494"/>
                </a:solidFill>
              </a:rPr>
              <a:t>chain</a:t>
            </a:r>
            <a:endParaRPr lang="en-GB" sz="700" b="0" dirty="0">
              <a:solidFill>
                <a:srgbClr val="0F5494"/>
              </a:solidFill>
            </a:endParaRPr>
          </a:p>
        </p:txBody>
      </p:sp>
      <p:sp>
        <p:nvSpPr>
          <p:cNvPr id="94" name="Down Arrow 93"/>
          <p:cNvSpPr/>
          <p:nvPr/>
        </p:nvSpPr>
        <p:spPr bwMode="auto">
          <a:xfrm rot="10800000">
            <a:off x="2395015" y="4597402"/>
            <a:ext cx="129383" cy="244931"/>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95" name="Down Arrow 94"/>
          <p:cNvSpPr/>
          <p:nvPr/>
        </p:nvSpPr>
        <p:spPr bwMode="auto">
          <a:xfrm rot="10800000">
            <a:off x="3425850" y="4607088"/>
            <a:ext cx="129383" cy="244931"/>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96" name="Down Arrow 95"/>
          <p:cNvSpPr/>
          <p:nvPr/>
        </p:nvSpPr>
        <p:spPr bwMode="auto">
          <a:xfrm rot="10800000">
            <a:off x="4802657" y="4607088"/>
            <a:ext cx="129383" cy="244931"/>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97" name="Down Arrow 96"/>
          <p:cNvSpPr/>
          <p:nvPr/>
        </p:nvSpPr>
        <p:spPr bwMode="auto">
          <a:xfrm rot="10800000">
            <a:off x="5755995" y="4607091"/>
            <a:ext cx="129383" cy="244931"/>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98" name="Down Arrow 97"/>
          <p:cNvSpPr/>
          <p:nvPr/>
        </p:nvSpPr>
        <p:spPr bwMode="auto">
          <a:xfrm rot="10800000">
            <a:off x="7279035" y="4607090"/>
            <a:ext cx="129383" cy="244931"/>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99" name="Down Arrow 98"/>
          <p:cNvSpPr/>
          <p:nvPr/>
        </p:nvSpPr>
        <p:spPr bwMode="auto">
          <a:xfrm rot="10800000">
            <a:off x="8393734" y="4607087"/>
            <a:ext cx="129383" cy="244931"/>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100" name="Down Arrow 99"/>
          <p:cNvSpPr/>
          <p:nvPr/>
        </p:nvSpPr>
        <p:spPr bwMode="auto">
          <a:xfrm rot="10800000">
            <a:off x="1812974" y="4587716"/>
            <a:ext cx="129383" cy="244931"/>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101" name="Down Arrow 100"/>
          <p:cNvSpPr/>
          <p:nvPr/>
        </p:nvSpPr>
        <p:spPr bwMode="auto">
          <a:xfrm rot="10800000">
            <a:off x="2843809" y="4597402"/>
            <a:ext cx="129383" cy="244931"/>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102" name="Down Arrow 101"/>
          <p:cNvSpPr/>
          <p:nvPr/>
        </p:nvSpPr>
        <p:spPr bwMode="auto">
          <a:xfrm rot="10800000">
            <a:off x="3995937" y="4597402"/>
            <a:ext cx="129383" cy="244931"/>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103" name="Down Arrow 102"/>
          <p:cNvSpPr/>
          <p:nvPr/>
        </p:nvSpPr>
        <p:spPr bwMode="auto">
          <a:xfrm rot="10800000">
            <a:off x="5148065" y="4597403"/>
            <a:ext cx="129383" cy="244931"/>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104" name="Down Arrow 103"/>
          <p:cNvSpPr/>
          <p:nvPr/>
        </p:nvSpPr>
        <p:spPr bwMode="auto">
          <a:xfrm rot="10800000">
            <a:off x="6571612" y="4575339"/>
            <a:ext cx="129383" cy="244931"/>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105" name="Down Arrow 104"/>
          <p:cNvSpPr/>
          <p:nvPr/>
        </p:nvSpPr>
        <p:spPr bwMode="auto">
          <a:xfrm rot="10800000">
            <a:off x="7811693" y="4597401"/>
            <a:ext cx="129383" cy="244931"/>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106" name="Down Arrow 105"/>
          <p:cNvSpPr/>
          <p:nvPr/>
        </p:nvSpPr>
        <p:spPr bwMode="auto">
          <a:xfrm>
            <a:off x="2417504" y="3467868"/>
            <a:ext cx="142387" cy="244929"/>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107" name="Down Arrow 106"/>
          <p:cNvSpPr/>
          <p:nvPr/>
        </p:nvSpPr>
        <p:spPr bwMode="auto">
          <a:xfrm>
            <a:off x="2843808" y="3443079"/>
            <a:ext cx="142387" cy="244929"/>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108" name="Down Arrow 107"/>
          <p:cNvSpPr/>
          <p:nvPr/>
        </p:nvSpPr>
        <p:spPr bwMode="auto">
          <a:xfrm>
            <a:off x="3923928" y="3484803"/>
            <a:ext cx="142387" cy="244929"/>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109" name="Down Arrow 108"/>
          <p:cNvSpPr/>
          <p:nvPr/>
        </p:nvSpPr>
        <p:spPr bwMode="auto">
          <a:xfrm>
            <a:off x="5148064" y="3458993"/>
            <a:ext cx="142387" cy="244929"/>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110" name="Down Arrow 109"/>
          <p:cNvSpPr/>
          <p:nvPr/>
        </p:nvSpPr>
        <p:spPr bwMode="auto">
          <a:xfrm>
            <a:off x="1762972" y="3456246"/>
            <a:ext cx="142387" cy="244929"/>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111" name="Down Arrow 110"/>
          <p:cNvSpPr/>
          <p:nvPr/>
        </p:nvSpPr>
        <p:spPr bwMode="auto">
          <a:xfrm>
            <a:off x="3485390" y="3446646"/>
            <a:ext cx="142387" cy="244929"/>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112" name="Down Arrow 111"/>
          <p:cNvSpPr/>
          <p:nvPr/>
        </p:nvSpPr>
        <p:spPr bwMode="auto">
          <a:xfrm>
            <a:off x="4789653" y="3474617"/>
            <a:ext cx="142387" cy="244929"/>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113" name="Down Arrow 112"/>
          <p:cNvSpPr/>
          <p:nvPr/>
        </p:nvSpPr>
        <p:spPr bwMode="auto">
          <a:xfrm>
            <a:off x="5784780" y="3507662"/>
            <a:ext cx="142387" cy="244929"/>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114" name="Down Arrow 113"/>
          <p:cNvSpPr/>
          <p:nvPr/>
        </p:nvSpPr>
        <p:spPr bwMode="auto">
          <a:xfrm>
            <a:off x="6546050" y="3512751"/>
            <a:ext cx="142387" cy="244929"/>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115" name="Down Arrow 114"/>
          <p:cNvSpPr/>
          <p:nvPr/>
        </p:nvSpPr>
        <p:spPr bwMode="auto">
          <a:xfrm>
            <a:off x="6963331" y="3505570"/>
            <a:ext cx="142387" cy="244929"/>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116" name="Down Arrow 115"/>
          <p:cNvSpPr/>
          <p:nvPr/>
        </p:nvSpPr>
        <p:spPr bwMode="auto">
          <a:xfrm>
            <a:off x="7315588" y="3507662"/>
            <a:ext cx="142387" cy="244929"/>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117" name="Down Arrow 116"/>
          <p:cNvSpPr/>
          <p:nvPr/>
        </p:nvSpPr>
        <p:spPr bwMode="auto">
          <a:xfrm>
            <a:off x="7733997" y="3507662"/>
            <a:ext cx="142387" cy="244929"/>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118" name="Down Arrow 117"/>
          <p:cNvSpPr/>
          <p:nvPr/>
        </p:nvSpPr>
        <p:spPr bwMode="auto">
          <a:xfrm>
            <a:off x="8067275" y="3507662"/>
            <a:ext cx="142387" cy="244929"/>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119" name="Down Arrow 118"/>
          <p:cNvSpPr/>
          <p:nvPr/>
        </p:nvSpPr>
        <p:spPr bwMode="auto">
          <a:xfrm>
            <a:off x="8443662" y="3505569"/>
            <a:ext cx="142387" cy="244929"/>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4" name="TextBox 3"/>
          <p:cNvSpPr txBox="1"/>
          <p:nvPr/>
        </p:nvSpPr>
        <p:spPr>
          <a:xfrm>
            <a:off x="1689075" y="2390039"/>
            <a:ext cx="878356" cy="307777"/>
          </a:xfrm>
          <a:prstGeom prst="rect">
            <a:avLst/>
          </a:prstGeom>
          <a:noFill/>
        </p:spPr>
        <p:txBody>
          <a:bodyPr wrap="square" rtlCol="0">
            <a:spAutoFit/>
          </a:bodyPr>
          <a:lstStyle/>
          <a:p>
            <a:r>
              <a:rPr lang="de-DE" sz="1400" b="1" dirty="0" err="1" smtClean="0">
                <a:solidFill>
                  <a:srgbClr val="FF0000"/>
                </a:solidFill>
              </a:rPr>
              <a:t>Energy</a:t>
            </a:r>
            <a:endParaRPr lang="en-GB" sz="1400" b="1" dirty="0">
              <a:solidFill>
                <a:srgbClr val="FF0000"/>
              </a:solidFill>
            </a:endParaRPr>
          </a:p>
        </p:txBody>
      </p:sp>
      <p:sp>
        <p:nvSpPr>
          <p:cNvPr id="120" name="TextBox 119"/>
          <p:cNvSpPr txBox="1"/>
          <p:nvPr/>
        </p:nvSpPr>
        <p:spPr>
          <a:xfrm>
            <a:off x="2459706" y="2308229"/>
            <a:ext cx="878356" cy="523220"/>
          </a:xfrm>
          <a:prstGeom prst="rect">
            <a:avLst/>
          </a:prstGeom>
          <a:noFill/>
        </p:spPr>
        <p:txBody>
          <a:bodyPr wrap="square" rtlCol="0">
            <a:spAutoFit/>
          </a:bodyPr>
          <a:lstStyle/>
          <a:p>
            <a:pPr algn="ctr"/>
            <a:r>
              <a:rPr lang="de-DE" sz="1400" b="1" dirty="0" smtClean="0">
                <a:solidFill>
                  <a:srgbClr val="FF0000"/>
                </a:solidFill>
              </a:rPr>
              <a:t>Agro-Food</a:t>
            </a:r>
            <a:endParaRPr lang="en-GB" sz="1400" b="1" dirty="0">
              <a:solidFill>
                <a:srgbClr val="FF0000"/>
              </a:solidFill>
            </a:endParaRPr>
          </a:p>
        </p:txBody>
      </p:sp>
      <p:sp>
        <p:nvSpPr>
          <p:cNvPr id="121" name="TextBox 120"/>
          <p:cNvSpPr txBox="1"/>
          <p:nvPr/>
        </p:nvSpPr>
        <p:spPr>
          <a:xfrm>
            <a:off x="5558287" y="2246673"/>
            <a:ext cx="901815" cy="646331"/>
          </a:xfrm>
          <a:prstGeom prst="rect">
            <a:avLst/>
          </a:prstGeom>
          <a:noFill/>
        </p:spPr>
        <p:txBody>
          <a:bodyPr wrap="square" rtlCol="0">
            <a:spAutoFit/>
          </a:bodyPr>
          <a:lstStyle/>
          <a:p>
            <a:r>
              <a:rPr lang="de-DE" sz="1200" b="0" dirty="0" smtClean="0">
                <a:solidFill>
                  <a:srgbClr val="FFFFFF"/>
                </a:solidFill>
              </a:rPr>
              <a:t>+ </a:t>
            </a:r>
            <a:r>
              <a:rPr lang="de-DE" sz="1200" b="1" dirty="0" smtClean="0">
                <a:solidFill>
                  <a:srgbClr val="FFFFFF"/>
                </a:solidFill>
              </a:rPr>
              <a:t>Digital Innovation Hubs</a:t>
            </a:r>
            <a:endParaRPr lang="en-GB" sz="1200" b="1" dirty="0">
              <a:solidFill>
                <a:srgbClr val="FFFFFF"/>
              </a:solidFill>
            </a:endParaRPr>
          </a:p>
        </p:txBody>
      </p:sp>
      <p:sp>
        <p:nvSpPr>
          <p:cNvPr id="122" name="TextBox 121"/>
          <p:cNvSpPr txBox="1"/>
          <p:nvPr/>
        </p:nvSpPr>
        <p:spPr>
          <a:xfrm>
            <a:off x="3258465" y="2308229"/>
            <a:ext cx="1610279" cy="523220"/>
          </a:xfrm>
          <a:prstGeom prst="rect">
            <a:avLst/>
          </a:prstGeom>
          <a:noFill/>
        </p:spPr>
        <p:txBody>
          <a:bodyPr wrap="square" rtlCol="0">
            <a:spAutoFit/>
          </a:bodyPr>
          <a:lstStyle/>
          <a:p>
            <a:pPr algn="ctr"/>
            <a:r>
              <a:rPr lang="de-DE" sz="1400" b="1" dirty="0" err="1" smtClean="0">
                <a:solidFill>
                  <a:srgbClr val="FF0000"/>
                </a:solidFill>
              </a:rPr>
              <a:t>Industrial</a:t>
            </a:r>
            <a:r>
              <a:rPr lang="de-DE" sz="1400" b="1" dirty="0" smtClean="0">
                <a:solidFill>
                  <a:srgbClr val="FF0000"/>
                </a:solidFill>
              </a:rPr>
              <a:t> </a:t>
            </a:r>
            <a:r>
              <a:rPr lang="de-DE" sz="1400" b="1" dirty="0" err="1" smtClean="0">
                <a:solidFill>
                  <a:srgbClr val="FF0000"/>
                </a:solidFill>
              </a:rPr>
              <a:t>Modernisation</a:t>
            </a:r>
            <a:endParaRPr lang="en-GB" sz="1400" b="1" dirty="0">
              <a:solidFill>
                <a:srgbClr val="FF0000"/>
              </a:solidFill>
            </a:endParaRPr>
          </a:p>
        </p:txBody>
      </p:sp>
      <p:sp>
        <p:nvSpPr>
          <p:cNvPr id="123" name="TextBox 122"/>
          <p:cNvSpPr txBox="1"/>
          <p:nvPr/>
        </p:nvSpPr>
        <p:spPr>
          <a:xfrm>
            <a:off x="6459465" y="2390039"/>
            <a:ext cx="1007731" cy="276999"/>
          </a:xfrm>
          <a:prstGeom prst="rect">
            <a:avLst/>
          </a:prstGeom>
          <a:noFill/>
        </p:spPr>
        <p:txBody>
          <a:bodyPr wrap="square" rtlCol="0">
            <a:spAutoFit/>
          </a:bodyPr>
          <a:lstStyle/>
          <a:p>
            <a:r>
              <a:rPr lang="de-DE" sz="1200" b="0" dirty="0">
                <a:solidFill>
                  <a:srgbClr val="FFFFFF"/>
                </a:solidFill>
              </a:rPr>
              <a:t>+</a:t>
            </a:r>
            <a:r>
              <a:rPr lang="de-DE" sz="1200" b="0" dirty="0" err="1" smtClean="0">
                <a:solidFill>
                  <a:srgbClr val="FFFFFF"/>
                </a:solidFill>
              </a:rPr>
              <a:t>Health</a:t>
            </a:r>
            <a:endParaRPr lang="en-GB" sz="1200" b="0" dirty="0">
              <a:solidFill>
                <a:srgbClr val="FFFFFF"/>
              </a:solidFill>
            </a:endParaRPr>
          </a:p>
        </p:txBody>
      </p:sp>
      <p:sp>
        <p:nvSpPr>
          <p:cNvPr id="125" name="TextBox 124"/>
          <p:cNvSpPr txBox="1"/>
          <p:nvPr/>
        </p:nvSpPr>
        <p:spPr>
          <a:xfrm>
            <a:off x="7124027" y="2400563"/>
            <a:ext cx="1390828" cy="461665"/>
          </a:xfrm>
          <a:prstGeom prst="rect">
            <a:avLst/>
          </a:prstGeom>
          <a:noFill/>
        </p:spPr>
        <p:txBody>
          <a:bodyPr wrap="square" rtlCol="0">
            <a:spAutoFit/>
          </a:bodyPr>
          <a:lstStyle/>
          <a:p>
            <a:r>
              <a:rPr lang="de-DE" sz="1200" b="0" dirty="0" smtClean="0">
                <a:solidFill>
                  <a:srgbClr val="FFFFFF"/>
                </a:solidFill>
              </a:rPr>
              <a:t>+</a:t>
            </a:r>
            <a:r>
              <a:rPr lang="de-DE" sz="1200" b="0" dirty="0" err="1" smtClean="0">
                <a:solidFill>
                  <a:srgbClr val="FFFFFF"/>
                </a:solidFill>
              </a:rPr>
              <a:t>Circular</a:t>
            </a:r>
            <a:r>
              <a:rPr lang="de-DE" sz="1200" b="0" dirty="0" smtClean="0">
                <a:solidFill>
                  <a:srgbClr val="FFFFFF"/>
                </a:solidFill>
              </a:rPr>
              <a:t> Economy     </a:t>
            </a:r>
          </a:p>
          <a:p>
            <a:r>
              <a:rPr lang="de-DE" sz="1200" dirty="0">
                <a:solidFill>
                  <a:srgbClr val="FFFFFF"/>
                </a:solidFill>
              </a:rPr>
              <a:t> </a:t>
            </a:r>
            <a:r>
              <a:rPr lang="de-DE" sz="1200" dirty="0" smtClean="0">
                <a:solidFill>
                  <a:srgbClr val="FFFFFF"/>
                </a:solidFill>
              </a:rPr>
              <a:t>            </a:t>
            </a:r>
            <a:r>
              <a:rPr lang="de-DE" sz="1200" b="0" dirty="0" smtClean="0">
                <a:solidFill>
                  <a:srgbClr val="FFFFFF"/>
                </a:solidFill>
              </a:rPr>
              <a:t>etc.?</a:t>
            </a:r>
            <a:endParaRPr lang="en-GB" sz="1200" b="0" dirty="0">
              <a:solidFill>
                <a:srgbClr val="FFFFFF"/>
              </a:solidFill>
            </a:endParaRPr>
          </a:p>
        </p:txBody>
      </p:sp>
      <p:sp>
        <p:nvSpPr>
          <p:cNvPr id="78" name="TextBox 77"/>
          <p:cNvSpPr txBox="1"/>
          <p:nvPr/>
        </p:nvSpPr>
        <p:spPr>
          <a:xfrm>
            <a:off x="239526" y="3926846"/>
            <a:ext cx="1380146" cy="369332"/>
          </a:xfrm>
          <a:prstGeom prst="rect">
            <a:avLst/>
          </a:prstGeom>
          <a:noFill/>
        </p:spPr>
        <p:txBody>
          <a:bodyPr wrap="square" rtlCol="0">
            <a:spAutoFit/>
          </a:bodyPr>
          <a:lstStyle/>
          <a:p>
            <a:r>
              <a:rPr lang="en-GB" sz="1800" b="0" dirty="0" smtClean="0">
                <a:solidFill>
                  <a:srgbClr val="0F5494"/>
                </a:solidFill>
              </a:rPr>
              <a:t>Business</a:t>
            </a:r>
            <a:endParaRPr lang="en-GB" sz="1800" b="0" dirty="0">
              <a:solidFill>
                <a:srgbClr val="0F5494"/>
              </a:solidFill>
            </a:endParaRPr>
          </a:p>
        </p:txBody>
      </p:sp>
      <p:sp>
        <p:nvSpPr>
          <p:cNvPr id="85" name="TextBox 84"/>
          <p:cNvSpPr txBox="1"/>
          <p:nvPr/>
        </p:nvSpPr>
        <p:spPr>
          <a:xfrm>
            <a:off x="5023753" y="3533900"/>
            <a:ext cx="292388" cy="874901"/>
          </a:xfrm>
          <a:prstGeom prst="rect">
            <a:avLst/>
          </a:prstGeom>
          <a:noFill/>
        </p:spPr>
        <p:txBody>
          <a:bodyPr vert="vert270" wrap="square" rtlCol="0">
            <a:spAutoFit/>
          </a:bodyPr>
          <a:lstStyle/>
          <a:p>
            <a:r>
              <a:rPr lang="de-DE" sz="700" b="0" dirty="0" smtClean="0">
                <a:solidFill>
                  <a:srgbClr val="0F5494"/>
                </a:solidFill>
              </a:rPr>
              <a:t>KETs</a:t>
            </a:r>
            <a:endParaRPr lang="en-GB" sz="700" b="0" dirty="0">
              <a:solidFill>
                <a:srgbClr val="0F5494"/>
              </a:solidFill>
            </a:endParaRPr>
          </a:p>
        </p:txBody>
      </p:sp>
      <p:sp>
        <p:nvSpPr>
          <p:cNvPr id="86" name="TextBox 85"/>
          <p:cNvSpPr txBox="1"/>
          <p:nvPr/>
        </p:nvSpPr>
        <p:spPr>
          <a:xfrm>
            <a:off x="4644008" y="3573016"/>
            <a:ext cx="400110" cy="874901"/>
          </a:xfrm>
          <a:prstGeom prst="rect">
            <a:avLst/>
          </a:prstGeom>
          <a:noFill/>
        </p:spPr>
        <p:txBody>
          <a:bodyPr vert="vert270" wrap="square" rtlCol="0">
            <a:spAutoFit/>
          </a:bodyPr>
          <a:lstStyle/>
          <a:p>
            <a:r>
              <a:rPr lang="de-DE" sz="700" b="0" dirty="0" err="1" smtClean="0">
                <a:solidFill>
                  <a:srgbClr val="0F5494"/>
                </a:solidFill>
              </a:rPr>
              <a:t>Advanced</a:t>
            </a:r>
            <a:r>
              <a:rPr lang="de-DE" sz="700" b="0" dirty="0" smtClean="0">
                <a:solidFill>
                  <a:srgbClr val="0F5494"/>
                </a:solidFill>
              </a:rPr>
              <a:t> </a:t>
            </a:r>
            <a:r>
              <a:rPr lang="de-DE" sz="700" b="0" dirty="0" err="1" smtClean="0">
                <a:solidFill>
                  <a:srgbClr val="0F5494"/>
                </a:solidFill>
              </a:rPr>
              <a:t>Manufactu</a:t>
            </a:r>
            <a:r>
              <a:rPr lang="de-DE" sz="700" b="0" dirty="0" smtClean="0">
                <a:solidFill>
                  <a:srgbClr val="0F5494"/>
                </a:solidFill>
              </a:rPr>
              <a:t>. </a:t>
            </a:r>
            <a:endParaRPr lang="en-GB" sz="700" b="0" dirty="0">
              <a:solidFill>
                <a:srgbClr val="0F5494"/>
              </a:solidFill>
            </a:endParaRPr>
          </a:p>
        </p:txBody>
      </p:sp>
      <p:sp>
        <p:nvSpPr>
          <p:cNvPr id="126" name="TextBox 125"/>
          <p:cNvSpPr txBox="1"/>
          <p:nvPr/>
        </p:nvSpPr>
        <p:spPr>
          <a:xfrm>
            <a:off x="6156176" y="3776776"/>
            <a:ext cx="292388" cy="667601"/>
          </a:xfrm>
          <a:prstGeom prst="rect">
            <a:avLst/>
          </a:prstGeom>
          <a:noFill/>
        </p:spPr>
        <p:txBody>
          <a:bodyPr vert="vert270" wrap="square" rtlCol="0">
            <a:spAutoFit/>
          </a:bodyPr>
          <a:lstStyle/>
          <a:p>
            <a:r>
              <a:rPr lang="de-DE" sz="700" b="0" dirty="0" smtClean="0">
                <a:solidFill>
                  <a:srgbClr val="0F5494"/>
                </a:solidFill>
              </a:rPr>
              <a:t>Value </a:t>
            </a:r>
            <a:r>
              <a:rPr lang="de-DE" sz="700" b="0" dirty="0" err="1" smtClean="0">
                <a:solidFill>
                  <a:srgbClr val="0F5494"/>
                </a:solidFill>
              </a:rPr>
              <a:t>chain</a:t>
            </a:r>
            <a:endParaRPr lang="en-GB" sz="700" b="0" dirty="0">
              <a:solidFill>
                <a:srgbClr val="0F5494"/>
              </a:solidFill>
            </a:endParaRPr>
          </a:p>
        </p:txBody>
      </p:sp>
      <p:sp>
        <p:nvSpPr>
          <p:cNvPr id="127" name="TextBox 126"/>
          <p:cNvSpPr txBox="1"/>
          <p:nvPr/>
        </p:nvSpPr>
        <p:spPr>
          <a:xfrm>
            <a:off x="5326483" y="3819794"/>
            <a:ext cx="400110" cy="628124"/>
          </a:xfrm>
          <a:prstGeom prst="rect">
            <a:avLst/>
          </a:prstGeom>
          <a:noFill/>
        </p:spPr>
        <p:txBody>
          <a:bodyPr vert="vert270" wrap="square" rtlCol="0">
            <a:spAutoFit/>
          </a:bodyPr>
          <a:lstStyle/>
          <a:p>
            <a:r>
              <a:rPr lang="de-DE" sz="700" b="0" dirty="0" smtClean="0">
                <a:solidFill>
                  <a:srgbClr val="0F5494"/>
                </a:solidFill>
              </a:rPr>
              <a:t>Ressource </a:t>
            </a:r>
          </a:p>
          <a:p>
            <a:r>
              <a:rPr lang="de-DE" sz="700" b="0" dirty="0" err="1" smtClean="0">
                <a:solidFill>
                  <a:srgbClr val="0F5494"/>
                </a:solidFill>
              </a:rPr>
              <a:t>efficiency</a:t>
            </a:r>
            <a:endParaRPr lang="en-GB" sz="700" b="0" dirty="0">
              <a:solidFill>
                <a:srgbClr val="0F5494"/>
              </a:solidFill>
            </a:endParaRPr>
          </a:p>
        </p:txBody>
      </p:sp>
      <p:sp>
        <p:nvSpPr>
          <p:cNvPr id="128" name="TextBox 127"/>
          <p:cNvSpPr txBox="1"/>
          <p:nvPr/>
        </p:nvSpPr>
        <p:spPr>
          <a:xfrm>
            <a:off x="6487493" y="3808890"/>
            <a:ext cx="292388" cy="635487"/>
          </a:xfrm>
          <a:prstGeom prst="rect">
            <a:avLst/>
          </a:prstGeom>
          <a:noFill/>
        </p:spPr>
        <p:txBody>
          <a:bodyPr vert="vert270" wrap="square" rtlCol="0">
            <a:spAutoFit/>
          </a:bodyPr>
          <a:lstStyle/>
          <a:p>
            <a:r>
              <a:rPr lang="de-DE" sz="700" b="0" dirty="0" smtClean="0">
                <a:solidFill>
                  <a:srgbClr val="0F5494"/>
                </a:solidFill>
              </a:rPr>
              <a:t>Value </a:t>
            </a:r>
            <a:r>
              <a:rPr lang="de-DE" sz="700" b="0" dirty="0" err="1" smtClean="0">
                <a:solidFill>
                  <a:srgbClr val="0F5494"/>
                </a:solidFill>
              </a:rPr>
              <a:t>chain</a:t>
            </a:r>
            <a:endParaRPr lang="en-GB" sz="700" b="0" dirty="0">
              <a:solidFill>
                <a:srgbClr val="0F5494"/>
              </a:solidFill>
            </a:endParaRPr>
          </a:p>
        </p:txBody>
      </p:sp>
      <p:sp>
        <p:nvSpPr>
          <p:cNvPr id="83" name="Rectangle 91"/>
          <p:cNvSpPr>
            <a:spLocks noChangeArrowheads="1"/>
          </p:cNvSpPr>
          <p:nvPr/>
        </p:nvSpPr>
        <p:spPr bwMode="auto">
          <a:xfrm>
            <a:off x="5726593" y="3810960"/>
            <a:ext cx="258763" cy="637382"/>
          </a:xfrm>
          <a:prstGeom prst="rect">
            <a:avLst/>
          </a:prstGeom>
          <a:solidFill>
            <a:schemeClr val="tx2">
              <a:lumMod val="60000"/>
              <a:lumOff val="40000"/>
              <a:alpha val="50000"/>
            </a:schemeClr>
          </a:solidFill>
          <a:ln w="9525">
            <a:solidFill>
              <a:srgbClr val="000000"/>
            </a:solidFill>
            <a:miter lim="800000"/>
            <a:headEnd/>
            <a:tailEnd/>
          </a:ln>
          <a:extLst/>
        </p:spPr>
        <p:txBody>
          <a:bodyPr vert="horz" wrap="square" lIns="91440" tIns="45720" rIns="91440" bIns="45720" numCol="1" anchor="t" anchorCtr="0" compatLnSpc="1">
            <a:prstTxWarp prst="textNoShape">
              <a:avLst/>
            </a:prstTxWarp>
          </a:bodyPr>
          <a:lstStyle/>
          <a:p>
            <a:endParaRPr lang="en-GB" sz="1200" b="0">
              <a:solidFill>
                <a:srgbClr val="0F5494"/>
              </a:solidFill>
            </a:endParaRPr>
          </a:p>
        </p:txBody>
      </p:sp>
      <p:sp>
        <p:nvSpPr>
          <p:cNvPr id="84" name="TextBox 83"/>
          <p:cNvSpPr txBox="1"/>
          <p:nvPr/>
        </p:nvSpPr>
        <p:spPr>
          <a:xfrm>
            <a:off x="5655919" y="3819794"/>
            <a:ext cx="400110" cy="595169"/>
          </a:xfrm>
          <a:prstGeom prst="rect">
            <a:avLst/>
          </a:prstGeom>
          <a:noFill/>
        </p:spPr>
        <p:txBody>
          <a:bodyPr vert="vert270" wrap="square" rtlCol="0">
            <a:spAutoFit/>
          </a:bodyPr>
          <a:lstStyle/>
          <a:p>
            <a:r>
              <a:rPr lang="de-DE" sz="700" b="0" dirty="0" smtClean="0">
                <a:solidFill>
                  <a:srgbClr val="0F5494"/>
                </a:solidFill>
              </a:rPr>
              <a:t>Service </a:t>
            </a:r>
            <a:r>
              <a:rPr lang="de-DE" sz="700" b="0" dirty="0" err="1" smtClean="0">
                <a:solidFill>
                  <a:srgbClr val="0F5494"/>
                </a:solidFill>
              </a:rPr>
              <a:t>innovation</a:t>
            </a:r>
            <a:endParaRPr lang="en-GB" sz="700" b="0" dirty="0">
              <a:solidFill>
                <a:srgbClr val="0F5494"/>
              </a:solidFill>
            </a:endParaRPr>
          </a:p>
        </p:txBody>
      </p:sp>
      <p:sp>
        <p:nvSpPr>
          <p:cNvPr id="93" name="Down Arrow 92"/>
          <p:cNvSpPr/>
          <p:nvPr/>
        </p:nvSpPr>
        <p:spPr bwMode="auto">
          <a:xfrm>
            <a:off x="6231176" y="3507948"/>
            <a:ext cx="142387" cy="244929"/>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129" name="Down Arrow 128"/>
          <p:cNvSpPr/>
          <p:nvPr/>
        </p:nvSpPr>
        <p:spPr bwMode="auto">
          <a:xfrm rot="10800000">
            <a:off x="6258608" y="4587715"/>
            <a:ext cx="129383" cy="244931"/>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130" name="Rectangle 1"/>
          <p:cNvSpPr>
            <a:spLocks noChangeArrowheads="1"/>
          </p:cNvSpPr>
          <p:nvPr/>
        </p:nvSpPr>
        <p:spPr bwMode="auto">
          <a:xfrm>
            <a:off x="469662" y="404664"/>
            <a:ext cx="81749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200">
                <a:solidFill>
                  <a:srgbClr val="0F5494"/>
                </a:solidFill>
                <a:latin typeface="Verdana" pitchFamily="34" charset="0"/>
              </a:defRPr>
            </a:lvl1pPr>
            <a:lvl2pPr marL="742950" indent="-285750" eaLnBrk="0" hangingPunct="0">
              <a:defRPr sz="1200">
                <a:solidFill>
                  <a:srgbClr val="0F5494"/>
                </a:solidFill>
                <a:latin typeface="Verdana" pitchFamily="34" charset="0"/>
              </a:defRPr>
            </a:lvl2pPr>
            <a:lvl3pPr marL="1143000" indent="-228600" eaLnBrk="0" hangingPunct="0">
              <a:defRPr sz="1200">
                <a:solidFill>
                  <a:srgbClr val="0F5494"/>
                </a:solidFill>
                <a:latin typeface="Verdana" pitchFamily="34" charset="0"/>
              </a:defRPr>
            </a:lvl3pPr>
            <a:lvl4pPr marL="1600200" indent="-228600" eaLnBrk="0" hangingPunct="0">
              <a:defRPr sz="1200">
                <a:solidFill>
                  <a:srgbClr val="0F5494"/>
                </a:solidFill>
                <a:latin typeface="Verdana" pitchFamily="34" charset="0"/>
              </a:defRPr>
            </a:lvl4pPr>
            <a:lvl5pPr marL="2057400" indent="-228600" eaLnBrk="0" hangingPunct="0">
              <a:defRPr sz="1200">
                <a:solidFill>
                  <a:srgbClr val="0F5494"/>
                </a:solidFill>
                <a:latin typeface="Verdana" pitchFamily="34" charset="0"/>
              </a:defRPr>
            </a:lvl5pPr>
            <a:lvl6pPr marL="2514600" indent="-228600" eaLnBrk="0" fontAlgn="base" hangingPunct="0">
              <a:spcBef>
                <a:spcPct val="0"/>
              </a:spcBef>
              <a:spcAft>
                <a:spcPct val="0"/>
              </a:spcAft>
              <a:defRPr sz="1200">
                <a:solidFill>
                  <a:srgbClr val="0F5494"/>
                </a:solidFill>
                <a:latin typeface="Verdana" pitchFamily="34" charset="0"/>
              </a:defRPr>
            </a:lvl6pPr>
            <a:lvl7pPr marL="2971800" indent="-228600" eaLnBrk="0" fontAlgn="base" hangingPunct="0">
              <a:spcBef>
                <a:spcPct val="0"/>
              </a:spcBef>
              <a:spcAft>
                <a:spcPct val="0"/>
              </a:spcAft>
              <a:defRPr sz="1200">
                <a:solidFill>
                  <a:srgbClr val="0F5494"/>
                </a:solidFill>
                <a:latin typeface="Verdana" pitchFamily="34" charset="0"/>
              </a:defRPr>
            </a:lvl7pPr>
            <a:lvl8pPr marL="3429000" indent="-228600" eaLnBrk="0" fontAlgn="base" hangingPunct="0">
              <a:spcBef>
                <a:spcPct val="0"/>
              </a:spcBef>
              <a:spcAft>
                <a:spcPct val="0"/>
              </a:spcAft>
              <a:defRPr sz="1200">
                <a:solidFill>
                  <a:srgbClr val="0F5494"/>
                </a:solidFill>
                <a:latin typeface="Verdana" pitchFamily="34" charset="0"/>
              </a:defRPr>
            </a:lvl8pPr>
            <a:lvl9pPr marL="3886200" indent="-228600" eaLnBrk="0" fontAlgn="base" hangingPunct="0">
              <a:spcBef>
                <a:spcPct val="0"/>
              </a:spcBef>
              <a:spcAft>
                <a:spcPct val="0"/>
              </a:spcAft>
              <a:defRPr sz="1200">
                <a:solidFill>
                  <a:srgbClr val="0F5494"/>
                </a:solidFill>
                <a:latin typeface="Verdana" pitchFamily="34" charset="0"/>
              </a:defRPr>
            </a:lvl9pPr>
          </a:lstStyle>
          <a:p>
            <a:pPr eaLnBrk="1" hangingPunct="1"/>
            <a:r>
              <a:rPr lang="en-GB" altLang="en-US" sz="2000" b="1" dirty="0" smtClean="0">
                <a:solidFill>
                  <a:schemeClr val="tx2"/>
                </a:solidFill>
              </a:rPr>
              <a:t>S3 Linking Public Admin.&amp; Businesses at the EU level</a:t>
            </a:r>
            <a:endParaRPr lang="en-GB" altLang="en-US" sz="2000" b="1" dirty="0">
              <a:solidFill>
                <a:schemeClr val="tx2"/>
              </a:solidFill>
            </a:endParaRPr>
          </a:p>
        </p:txBody>
      </p:sp>
      <p:sp>
        <p:nvSpPr>
          <p:cNvPr id="131" name="Rectangle 2"/>
          <p:cNvSpPr>
            <a:spLocks noGrp="1" noChangeArrowheads="1"/>
          </p:cNvSpPr>
          <p:nvPr>
            <p:ph type="title" idx="4294967295"/>
          </p:nvPr>
        </p:nvSpPr>
        <p:spPr>
          <a:xfrm flipH="1">
            <a:off x="0" y="1222129"/>
            <a:ext cx="8999984" cy="369332"/>
          </a:xfrm>
          <a:solidFill>
            <a:schemeClr val="bg1"/>
          </a:solidFill>
        </p:spPr>
        <p:txBody>
          <a:bodyPr lIns="0" rIns="0">
            <a:normAutofit fontScale="90000"/>
          </a:bodyPr>
          <a:lstStyle/>
          <a:p>
            <a:pPr algn="ctr" eaLnBrk="1" hangingPunct="1"/>
            <a:r>
              <a:rPr lang="en-GB" altLang="en-US" sz="2400" dirty="0" smtClean="0">
                <a:solidFill>
                  <a:srgbClr val="003399"/>
                </a:solidFill>
                <a:cs typeface="Arial" pitchFamily="34" charset="0"/>
              </a:rPr>
              <a:t>S3 Strategic Developments - EU</a:t>
            </a:r>
          </a:p>
        </p:txBody>
      </p:sp>
      <p:sp>
        <p:nvSpPr>
          <p:cNvPr id="132" name="Down Arrow 131"/>
          <p:cNvSpPr/>
          <p:nvPr/>
        </p:nvSpPr>
        <p:spPr bwMode="auto">
          <a:xfrm rot="2227523">
            <a:off x="8058297" y="1468788"/>
            <a:ext cx="255993" cy="412040"/>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133" name="TextBox 132"/>
          <p:cNvSpPr txBox="1"/>
          <p:nvPr/>
        </p:nvSpPr>
        <p:spPr>
          <a:xfrm>
            <a:off x="7164069" y="909918"/>
            <a:ext cx="1964682" cy="584775"/>
          </a:xfrm>
          <a:prstGeom prst="rect">
            <a:avLst/>
          </a:prstGeom>
          <a:noFill/>
        </p:spPr>
        <p:txBody>
          <a:bodyPr wrap="square" rtlCol="0">
            <a:spAutoFit/>
          </a:bodyPr>
          <a:lstStyle/>
          <a:p>
            <a:pPr algn="ctr"/>
            <a:r>
              <a:rPr lang="en-GB" sz="1600" b="0" dirty="0" smtClean="0">
                <a:solidFill>
                  <a:srgbClr val="0F5494"/>
                </a:solidFill>
              </a:rPr>
              <a:t>REGIO, JRC &amp;  Lead policy DGs</a:t>
            </a:r>
            <a:endParaRPr lang="en-GB" sz="1600" b="0" dirty="0">
              <a:solidFill>
                <a:srgbClr val="0F5494"/>
              </a:solidFill>
            </a:endParaRPr>
          </a:p>
        </p:txBody>
      </p:sp>
      <p:sp>
        <p:nvSpPr>
          <p:cNvPr id="134" name="Down Arrow 133"/>
          <p:cNvSpPr/>
          <p:nvPr/>
        </p:nvSpPr>
        <p:spPr bwMode="auto">
          <a:xfrm rot="8838022">
            <a:off x="7940451" y="5939797"/>
            <a:ext cx="302883" cy="549466"/>
          </a:xfrm>
          <a:prstGeom prst="downArrow">
            <a:avLst/>
          </a:prstGeom>
          <a:solidFill>
            <a:srgbClr val="FF0000">
              <a:alpha val="67000"/>
            </a:srgbClr>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3175"/>
            <a:endParaRPr lang="en-GB" sz="1200" b="0" smtClean="0">
              <a:solidFill>
                <a:srgbClr val="0F5494"/>
              </a:solidFill>
            </a:endParaRPr>
          </a:p>
        </p:txBody>
      </p:sp>
      <p:sp>
        <p:nvSpPr>
          <p:cNvPr id="135" name="TextBox 134"/>
          <p:cNvSpPr txBox="1"/>
          <p:nvPr/>
        </p:nvSpPr>
        <p:spPr>
          <a:xfrm>
            <a:off x="7490871" y="6525073"/>
            <a:ext cx="1660594" cy="338554"/>
          </a:xfrm>
          <a:prstGeom prst="rect">
            <a:avLst/>
          </a:prstGeom>
          <a:noFill/>
        </p:spPr>
        <p:txBody>
          <a:bodyPr wrap="square" rtlCol="0">
            <a:spAutoFit/>
          </a:bodyPr>
          <a:lstStyle/>
          <a:p>
            <a:pPr algn="ctr"/>
            <a:r>
              <a:rPr lang="en-GB" sz="1600" b="0" dirty="0" smtClean="0">
                <a:solidFill>
                  <a:srgbClr val="0F5494"/>
                </a:solidFill>
              </a:rPr>
              <a:t>DG GROW</a:t>
            </a:r>
            <a:endParaRPr lang="en-GB" sz="1600" b="0" dirty="0">
              <a:solidFill>
                <a:srgbClr val="0F5494"/>
              </a:solidFill>
            </a:endParaRPr>
          </a:p>
        </p:txBody>
      </p:sp>
      <p:sp>
        <p:nvSpPr>
          <p:cNvPr id="124" name="TextBox 123"/>
          <p:cNvSpPr txBox="1"/>
          <p:nvPr/>
        </p:nvSpPr>
        <p:spPr>
          <a:xfrm>
            <a:off x="4773578" y="2339006"/>
            <a:ext cx="878356" cy="461665"/>
          </a:xfrm>
          <a:prstGeom prst="rect">
            <a:avLst/>
          </a:prstGeom>
          <a:noFill/>
        </p:spPr>
        <p:txBody>
          <a:bodyPr wrap="square" rtlCol="0">
            <a:spAutoFit/>
          </a:bodyPr>
          <a:lstStyle/>
          <a:p>
            <a:r>
              <a:rPr lang="de-DE" sz="1200" b="1" dirty="0" smtClean="0">
                <a:solidFill>
                  <a:schemeClr val="bg1"/>
                </a:solidFill>
              </a:rPr>
              <a:t>+ Blue Growth?</a:t>
            </a:r>
            <a:endParaRPr lang="en-GB" sz="1200" b="1" dirty="0">
              <a:solidFill>
                <a:schemeClr val="bg1"/>
              </a:solidFill>
            </a:endParaRPr>
          </a:p>
        </p:txBody>
      </p:sp>
    </p:spTree>
    <p:extLst>
      <p:ext uri="{BB962C8B-B14F-4D97-AF65-F5344CB8AC3E}">
        <p14:creationId xmlns:p14="http://schemas.microsoft.com/office/powerpoint/2010/main" val="14011878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516" y="332656"/>
            <a:ext cx="8820980" cy="861774"/>
          </a:xfrm>
        </p:spPr>
        <p:txBody>
          <a:bodyPr>
            <a:normAutofit/>
          </a:bodyPr>
          <a:lstStyle/>
          <a:p>
            <a:r>
              <a:rPr lang="fr-BE" sz="2400" b="1" dirty="0" err="1" smtClean="0">
                <a:latin typeface="Verdana" panose="020B0604030504040204" pitchFamily="34" charset="0"/>
                <a:ea typeface="Verdana" panose="020B0604030504040204" pitchFamily="34" charset="0"/>
                <a:cs typeface="Verdana" panose="020B0604030504040204" pitchFamily="34" charset="0"/>
              </a:rPr>
              <a:t>Three</a:t>
            </a:r>
            <a:r>
              <a:rPr lang="fr-BE" sz="2400" b="1" dirty="0" smtClean="0">
                <a:latin typeface="Verdana" panose="020B0604030504040204" pitchFamily="34" charset="0"/>
                <a:ea typeface="Verdana" panose="020B0604030504040204" pitchFamily="34" charset="0"/>
                <a:cs typeface="Verdana" panose="020B0604030504040204" pitchFamily="34" charset="0"/>
              </a:rPr>
              <a:t> </a:t>
            </a:r>
            <a:r>
              <a:rPr lang="fr-BE" sz="2400" b="1" dirty="0" err="1" smtClean="0">
                <a:latin typeface="Verdana" panose="020B0604030504040204" pitchFamily="34" charset="0"/>
                <a:ea typeface="Verdana" panose="020B0604030504040204" pitchFamily="34" charset="0"/>
                <a:cs typeface="Verdana" panose="020B0604030504040204" pitchFamily="34" charset="0"/>
              </a:rPr>
              <a:t>steps</a:t>
            </a:r>
            <a:r>
              <a:rPr lang="fr-BE" sz="2400" b="1" dirty="0" smtClean="0">
                <a:latin typeface="Verdana" panose="020B0604030504040204" pitchFamily="34" charset="0"/>
                <a:ea typeface="Verdana" panose="020B0604030504040204" pitchFamily="34" charset="0"/>
                <a:cs typeface="Verdana" panose="020B0604030504040204" pitchFamily="34" charset="0"/>
              </a:rPr>
              <a:t> of the 'Entrepreneurial </a:t>
            </a:r>
            <a:r>
              <a:rPr lang="fr-BE" sz="2400" b="1" dirty="0" err="1" smtClean="0">
                <a:latin typeface="Verdana" panose="020B0604030504040204" pitchFamily="34" charset="0"/>
                <a:ea typeface="Verdana" panose="020B0604030504040204" pitchFamily="34" charset="0"/>
                <a:cs typeface="Verdana" panose="020B0604030504040204" pitchFamily="34" charset="0"/>
              </a:rPr>
              <a:t>Discovery</a:t>
            </a:r>
            <a:r>
              <a:rPr lang="fr-BE" sz="2400" b="1" dirty="0" smtClean="0">
                <a:latin typeface="Verdana" panose="020B0604030504040204" pitchFamily="34" charset="0"/>
                <a:ea typeface="Verdana" panose="020B0604030504040204" pitchFamily="34" charset="0"/>
                <a:cs typeface="Verdana" panose="020B0604030504040204" pitchFamily="34" charset="0"/>
              </a:rPr>
              <a:t> </a:t>
            </a:r>
            <a:r>
              <a:rPr lang="fr-BE" sz="2400" b="1" dirty="0" err="1" smtClean="0">
                <a:latin typeface="Verdana" panose="020B0604030504040204" pitchFamily="34" charset="0"/>
                <a:ea typeface="Verdana" panose="020B0604030504040204" pitchFamily="34" charset="0"/>
                <a:cs typeface="Verdana" panose="020B0604030504040204" pitchFamily="34" charset="0"/>
              </a:rPr>
              <a:t>Process</a:t>
            </a:r>
            <a:r>
              <a:rPr lang="fr-BE" sz="2400" b="1" dirty="0" smtClean="0">
                <a:latin typeface="Verdana" panose="020B0604030504040204" pitchFamily="34" charset="0"/>
                <a:ea typeface="Verdana" panose="020B0604030504040204" pitchFamily="34" charset="0"/>
                <a:cs typeface="Verdana" panose="020B0604030504040204" pitchFamily="34" charset="0"/>
              </a:rPr>
              <a:t>' at </a:t>
            </a:r>
            <a:r>
              <a:rPr lang="fr-BE" sz="2400" b="1" dirty="0">
                <a:latin typeface="Verdana" panose="020B0604030504040204" pitchFamily="34" charset="0"/>
                <a:ea typeface="Verdana" panose="020B0604030504040204" pitchFamily="34" charset="0"/>
                <a:cs typeface="Verdana" panose="020B0604030504040204" pitchFamily="34" charset="0"/>
              </a:rPr>
              <a:t>the EU-</a:t>
            </a:r>
            <a:r>
              <a:rPr lang="fr-BE" sz="2400" b="1" dirty="0" err="1">
                <a:latin typeface="Verdana" panose="020B0604030504040204" pitchFamily="34" charset="0"/>
                <a:ea typeface="Verdana" panose="020B0604030504040204" pitchFamily="34" charset="0"/>
                <a:cs typeface="Verdana" panose="020B0604030504040204" pitchFamily="34" charset="0"/>
              </a:rPr>
              <a:t>level</a:t>
            </a:r>
            <a:endParaRPr lang="en-GB" sz="2400" b="1" dirty="0">
              <a:latin typeface="Verdana" panose="020B0604030504040204" pitchFamily="34" charset="0"/>
              <a:ea typeface="Verdana" panose="020B0604030504040204" pitchFamily="34" charset="0"/>
              <a:cs typeface="Verdana" panose="020B0604030504040204" pitchFamily="34" charset="0"/>
            </a:endParaRPr>
          </a:p>
        </p:txBody>
      </p:sp>
      <p:sp>
        <p:nvSpPr>
          <p:cNvPr id="3"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ltLang="en-US" sz="1800" b="0" smtClean="0">
              <a:solidFill>
                <a:srgbClr val="000000"/>
              </a:solidFill>
              <a:latin typeface="Arial" pitchFamily="34" charset="0"/>
              <a:cs typeface="Arial" pitchFamily="34" charset="0"/>
            </a:endParaRPr>
          </a:p>
        </p:txBody>
      </p:sp>
      <p:graphicFrame>
        <p:nvGraphicFramePr>
          <p:cNvPr id="4" name="Diagram 3"/>
          <p:cNvGraphicFramePr/>
          <p:nvPr>
            <p:extLst>
              <p:ext uri="{D42A27DB-BD31-4B8C-83A1-F6EECF244321}">
                <p14:modId xmlns:p14="http://schemas.microsoft.com/office/powerpoint/2010/main" val="1051330944"/>
              </p:ext>
            </p:extLst>
          </p:nvPr>
        </p:nvGraphicFramePr>
        <p:xfrm>
          <a:off x="1828800" y="1628800"/>
          <a:ext cx="5486400" cy="42805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3"/>
          <p:cNvSpPr>
            <a:spLocks noChangeArrowheads="1"/>
          </p:cNvSpPr>
          <p:nvPr/>
        </p:nvSpPr>
        <p:spPr bwMode="auto">
          <a:xfrm>
            <a:off x="0" y="36957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ltLang="en-US" sz="1800" b="0" smtClean="0">
              <a:solidFill>
                <a:srgbClr val="000000"/>
              </a:solidFill>
              <a:latin typeface="Arial" pitchFamily="34" charset="0"/>
              <a:cs typeface="Arial" pitchFamily="34" charset="0"/>
            </a:endParaRPr>
          </a:p>
        </p:txBody>
      </p:sp>
    </p:spTree>
    <p:extLst>
      <p:ext uri="{BB962C8B-B14F-4D97-AF65-F5344CB8AC3E}">
        <p14:creationId xmlns:p14="http://schemas.microsoft.com/office/powerpoint/2010/main" val="980780033"/>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124</TotalTime>
  <Words>827</Words>
  <Application>Microsoft Office PowerPoint</Application>
  <PresentationFormat>On-screen Show (4:3)</PresentationFormat>
  <Paragraphs>152</Paragraphs>
  <Slides>12</Slides>
  <Notes>6</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Tema di Office</vt:lpstr>
      <vt:lpstr>PowerPoint Presentation</vt:lpstr>
      <vt:lpstr>PowerPoint Presentation</vt:lpstr>
      <vt:lpstr>...fundamental precondition = favourable policy framework for innovation!</vt:lpstr>
      <vt:lpstr>PowerPoint Presentation</vt:lpstr>
      <vt:lpstr>Status vis-a-vis the S3</vt:lpstr>
      <vt:lpstr>PowerPoint Presentation</vt:lpstr>
      <vt:lpstr>PowerPoint Presentation</vt:lpstr>
      <vt:lpstr>S3 Strategic Developments - EU</vt:lpstr>
      <vt:lpstr>Three steps of the 'Entrepreneurial Discovery Process' at the EU-level</vt:lpstr>
      <vt:lpstr>JRC's on-going S3 activities with WBC 2017-18</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fiorenza massimi</dc:creator>
  <cp:lastModifiedBy>GNAMUS Ales (JRC-SEVILLA)</cp:lastModifiedBy>
  <cp:revision>22</cp:revision>
  <cp:lastPrinted>2018-05-22T19:43:50Z</cp:lastPrinted>
  <dcterms:created xsi:type="dcterms:W3CDTF">2015-03-02T14:41:06Z</dcterms:created>
  <dcterms:modified xsi:type="dcterms:W3CDTF">2018-05-22T19:59:46Z</dcterms:modified>
</cp:coreProperties>
</file>